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BeeZee" panose="020B0604020202020204" charset="0"/>
      <p:regular r:id="rId14"/>
    </p:embeddedFont>
    <p:embeddedFont>
      <p:font typeface="ABeeZee Bold" panose="020B0604020202020204" charset="0"/>
      <p:regular r:id="rId15"/>
    </p:embeddedFont>
    <p:embeddedFont>
      <p:font typeface="Acherus Grotesque Light" panose="020B0604020202020204" charset="0"/>
      <p:regular r:id="rId16"/>
    </p:embeddedFont>
    <p:embeddedFont>
      <p:font typeface="Anonymous Pro" panose="020B0604020202020204" charset="0"/>
      <p:regular r:id="rId17"/>
    </p:embeddedFont>
    <p:embeddedFont>
      <p:font typeface="Anonymous Pro Bold" panose="020B0604020202020204" charset="0"/>
      <p:regular r:id="rId18"/>
    </p:embeddedFont>
    <p:embeddedFont>
      <p:font typeface="Calibri" panose="020F0502020204030204" pitchFamily="34" charset="0"/>
      <p:regular r:id="rId19"/>
      <p:bold r:id="rId20"/>
      <p:italic r:id="rId21"/>
      <p:boldItalic r:id="rId22"/>
    </p:embeddedFont>
    <p:embeddedFont>
      <p:font typeface="Canva Sans" panose="020B0604020202020204" charset="0"/>
      <p:regular r:id="rId23"/>
    </p:embeddedFont>
    <p:embeddedFont>
      <p:font typeface="Cerebri Bold" panose="020B0604020202020204" charset="0"/>
      <p:regular r:id="rId24"/>
    </p:embeddedFont>
    <p:embeddedFont>
      <p:font typeface="Montserrat Classic Bold" panose="020B0604020202020204" charset="0"/>
      <p:regular r:id="rId25"/>
    </p:embeddedFont>
    <p:embeddedFont>
      <p:font typeface="Open Sans Bold" panose="020B0604020202020204" charset="0"/>
      <p:regular r:id="rId26"/>
    </p:embeddedFont>
    <p:embeddedFont>
      <p:font typeface="Open Sans Light" panose="020B0306030504020204" pitchFamily="34" charset="0"/>
      <p:regular r:id="rId27"/>
      <p:italic r:id="rId28"/>
    </p:embeddedFont>
    <p:embeddedFont>
      <p:font typeface="Roboto Condensed" panose="02000000000000000000" pitchFamily="2" charset="0"/>
      <p:regular r:id="rId29"/>
      <p:bold r:id="rId30"/>
      <p:italic r:id="rId31"/>
      <p:boldItalic r:id="rId32"/>
    </p:embeddedFont>
    <p:embeddedFont>
      <p:font typeface="Roboto Condensed Bold" panose="02000000000000000000" charset="0"/>
      <p:regular r:id="rId33"/>
    </p:embeddedFont>
    <p:embeddedFont>
      <p:font typeface="Space Mono"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21" Type="http://schemas.openxmlformats.org/officeDocument/2006/relationships/font" Target="fonts/font8.fntdata"/><Relationship Id="rId34" Type="http://schemas.openxmlformats.org/officeDocument/2006/relationships/font" Target="fonts/font2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0.jpeg"/><Relationship Id="rId4" Type="http://schemas.openxmlformats.org/officeDocument/2006/relationships/image" Target="../media/image6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0.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 Id="rId9" Type="http://schemas.openxmlformats.org/officeDocument/2006/relationships/image" Target="../media/image32.sv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33.png"/><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svg"/><Relationship Id="rId7" Type="http://schemas.openxmlformats.org/officeDocument/2006/relationships/image" Target="../media/image48.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5.pn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50.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5.svg"/><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
        <p:cNvGrpSpPr/>
        <p:nvPr/>
      </p:nvGrpSpPr>
      <p:grpSpPr>
        <a:xfrm>
          <a:off x="0" y="0"/>
          <a:ext cx="0" cy="0"/>
          <a:chOff x="0" y="0"/>
          <a:chExt cx="0" cy="0"/>
        </a:xfrm>
      </p:grpSpPr>
      <p:sp>
        <p:nvSpPr>
          <p:cNvPr id="2" name="TextBox 2"/>
          <p:cNvSpPr txBox="1"/>
          <p:nvPr/>
        </p:nvSpPr>
        <p:spPr>
          <a:xfrm>
            <a:off x="680282" y="2498892"/>
            <a:ext cx="15896645" cy="2852873"/>
          </a:xfrm>
          <a:prstGeom prst="rect">
            <a:avLst/>
          </a:prstGeom>
        </p:spPr>
        <p:txBody>
          <a:bodyPr lIns="0" tIns="0" rIns="0" bIns="0" rtlCol="0" anchor="t">
            <a:spAutoFit/>
          </a:bodyPr>
          <a:lstStyle/>
          <a:p>
            <a:pPr>
              <a:lnSpc>
                <a:spcPts val="22337"/>
              </a:lnSpc>
            </a:pPr>
            <a:r>
              <a:rPr lang="en-US" sz="19091">
                <a:solidFill>
                  <a:srgbClr val="27FFFF"/>
                </a:solidFill>
                <a:latin typeface="Roboto Condensed Bold"/>
              </a:rPr>
              <a:t>CyberPedia</a:t>
            </a:r>
          </a:p>
        </p:txBody>
      </p:sp>
      <p:sp>
        <p:nvSpPr>
          <p:cNvPr id="3" name="TextBox 3"/>
          <p:cNvSpPr txBox="1"/>
          <p:nvPr/>
        </p:nvSpPr>
        <p:spPr>
          <a:xfrm>
            <a:off x="1028700" y="5457327"/>
            <a:ext cx="10288941" cy="654197"/>
          </a:xfrm>
          <a:prstGeom prst="rect">
            <a:avLst/>
          </a:prstGeom>
        </p:spPr>
        <p:txBody>
          <a:bodyPr lIns="0" tIns="0" rIns="0" bIns="0" rtlCol="0" anchor="t">
            <a:spAutoFit/>
          </a:bodyPr>
          <a:lstStyle/>
          <a:p>
            <a:pPr>
              <a:lnSpc>
                <a:spcPts val="4920"/>
              </a:lnSpc>
            </a:pPr>
            <a:r>
              <a:rPr lang="en-US" sz="4205" u="sng">
                <a:solidFill>
                  <a:srgbClr val="F8F9F9"/>
                </a:solidFill>
                <a:latin typeface="Acherus Grotesque Light"/>
              </a:rPr>
              <a:t>Alerting today for better tomorrow</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756538" y="-830801"/>
            <a:ext cx="13691790" cy="1143264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915318" y="-9269068"/>
            <a:ext cx="13888036" cy="1159651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098196" y="8408251"/>
            <a:ext cx="13888036" cy="11596510"/>
          </a:xfrm>
          <a:prstGeom prst="rect">
            <a:avLst/>
          </a:prstGeom>
        </p:spPr>
      </p:pic>
      <p:sp>
        <p:nvSpPr>
          <p:cNvPr id="7" name="TextBox 7"/>
          <p:cNvSpPr txBox="1"/>
          <p:nvPr/>
        </p:nvSpPr>
        <p:spPr>
          <a:xfrm>
            <a:off x="845822" y="6538659"/>
            <a:ext cx="5975186" cy="692223"/>
          </a:xfrm>
          <a:prstGeom prst="rect">
            <a:avLst/>
          </a:prstGeom>
        </p:spPr>
        <p:txBody>
          <a:bodyPr lIns="0" tIns="0" rIns="0" bIns="0" rtlCol="0" anchor="t">
            <a:spAutoFit/>
          </a:bodyPr>
          <a:lstStyle/>
          <a:p>
            <a:pPr>
              <a:lnSpc>
                <a:spcPts val="5388"/>
              </a:lnSpc>
            </a:pPr>
            <a:r>
              <a:rPr lang="en-US" sz="4605">
                <a:solidFill>
                  <a:srgbClr val="FF68AB"/>
                </a:solidFill>
                <a:latin typeface="Roboto Condensed Bold"/>
              </a:rPr>
              <a:t>  -BY TEAM DIRECTRIX</a:t>
            </a:r>
          </a:p>
        </p:txBody>
      </p:sp>
      <p:pic>
        <p:nvPicPr>
          <p:cNvPr id="8" name="Picture 8"/>
          <p:cNvPicPr>
            <a:picLocks noChangeAspect="1"/>
          </p:cNvPicPr>
          <p:nvPr/>
        </p:nvPicPr>
        <p:blipFill>
          <a:blip r:embed="rId6">
            <a:alphaModFix amt="34000"/>
          </a:blip>
          <a:srcRect l="30989" t="24736" r="50681" b="12754"/>
          <a:stretch>
            <a:fillRect/>
          </a:stretch>
        </p:blipFill>
        <p:spPr>
          <a:xfrm rot="5400000">
            <a:off x="4136335" y="-2540163"/>
            <a:ext cx="2653914" cy="12883359"/>
          </a:xfrm>
          <a:prstGeom prst="rect">
            <a:avLst/>
          </a:prstGeom>
        </p:spPr>
      </p:pic>
      <p:pic>
        <p:nvPicPr>
          <p:cNvPr id="9" name="Picture 9"/>
          <p:cNvPicPr>
            <a:picLocks noChangeAspect="1"/>
          </p:cNvPicPr>
          <p:nvPr/>
        </p:nvPicPr>
        <p:blipFill>
          <a:blip r:embed="rId6">
            <a:alphaModFix amt="32999"/>
          </a:blip>
          <a:srcRect l="33099" r="52817" b="73588"/>
          <a:stretch>
            <a:fillRect/>
          </a:stretch>
        </p:blipFill>
        <p:spPr>
          <a:xfrm rot="-10800000">
            <a:off x="15891772" y="2153388"/>
            <a:ext cx="2396228" cy="639675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0321" t="32426" r="27860"/>
          <a:stretch>
            <a:fillRect/>
          </a:stretch>
        </p:blipFill>
        <p:spPr>
          <a:xfrm>
            <a:off x="16944048" y="-325560"/>
            <a:ext cx="1343952" cy="10938119"/>
          </a:xfrm>
          <a:prstGeom prst="rect">
            <a:avLst/>
          </a:prstGeom>
        </p:spPr>
      </p:pic>
      <p:pic>
        <p:nvPicPr>
          <p:cNvPr id="3" name="Picture 3"/>
          <p:cNvPicPr>
            <a:picLocks noChangeAspect="1"/>
          </p:cNvPicPr>
          <p:nvPr/>
        </p:nvPicPr>
        <p:blipFill>
          <a:blip r:embed="rId3">
            <a:alphaModFix amt="74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216975">
            <a:off x="14512829" y="2309"/>
            <a:ext cx="1871347" cy="3536911"/>
          </a:xfrm>
          <a:prstGeom prst="rect">
            <a:avLst/>
          </a:prstGeom>
        </p:spPr>
      </p:pic>
      <p:sp>
        <p:nvSpPr>
          <p:cNvPr id="4" name="AutoShape 4"/>
          <p:cNvSpPr/>
          <p:nvPr/>
        </p:nvSpPr>
        <p:spPr>
          <a:xfrm>
            <a:off x="17616024" y="-533400"/>
            <a:ext cx="2537546" cy="11353800"/>
          </a:xfrm>
          <a:prstGeom prst="rect">
            <a:avLst/>
          </a:prstGeom>
          <a:solidFill>
            <a:srgbClr val="43B0F1"/>
          </a:solidFill>
        </p:spPr>
      </p:sp>
      <p:grpSp>
        <p:nvGrpSpPr>
          <p:cNvPr id="5" name="Group 5"/>
          <p:cNvGrpSpPr/>
          <p:nvPr/>
        </p:nvGrpSpPr>
        <p:grpSpPr>
          <a:xfrm>
            <a:off x="-476046" y="584926"/>
            <a:ext cx="1504746" cy="443774"/>
            <a:chOff x="0" y="0"/>
            <a:chExt cx="1722525" cy="508000"/>
          </a:xfrm>
        </p:grpSpPr>
        <p:sp>
          <p:nvSpPr>
            <p:cNvPr id="6" name="Freeform 6"/>
            <p:cNvSpPr/>
            <p:nvPr/>
          </p:nvSpPr>
          <p:spPr>
            <a:xfrm>
              <a:off x="0" y="49530"/>
              <a:ext cx="1722525" cy="408940"/>
            </a:xfrm>
            <a:custGeom>
              <a:avLst/>
              <a:gdLst/>
              <a:ahLst/>
              <a:cxnLst/>
              <a:rect l="l" t="t" r="r" b="b"/>
              <a:pathLst>
                <a:path w="1722525" h="408940">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pic>
        <p:nvPicPr>
          <p:cNvPr id="7" name="Picture 7"/>
          <p:cNvPicPr>
            <a:picLocks noChangeAspect="1"/>
          </p:cNvPicPr>
          <p:nvPr/>
        </p:nvPicPr>
        <p:blipFill>
          <a:blip r:embed="rId5"/>
          <a:srcRect t="4121" b="4121"/>
          <a:stretch>
            <a:fillRect/>
          </a:stretch>
        </p:blipFill>
        <p:spPr>
          <a:xfrm>
            <a:off x="2068418" y="2230130"/>
            <a:ext cx="13062305" cy="6835530"/>
          </a:xfrm>
          <a:prstGeom prst="rect">
            <a:avLst/>
          </a:prstGeom>
        </p:spPr>
      </p:pic>
      <p:sp>
        <p:nvSpPr>
          <p:cNvPr id="8" name="TextBox 8"/>
          <p:cNvSpPr txBox="1"/>
          <p:nvPr/>
        </p:nvSpPr>
        <p:spPr>
          <a:xfrm>
            <a:off x="6156122" y="260087"/>
            <a:ext cx="5004904" cy="980544"/>
          </a:xfrm>
          <a:prstGeom prst="rect">
            <a:avLst/>
          </a:prstGeom>
        </p:spPr>
        <p:txBody>
          <a:bodyPr lIns="0" tIns="0" rIns="0" bIns="0" rtlCol="0" anchor="t">
            <a:spAutoFit/>
          </a:bodyPr>
          <a:lstStyle/>
          <a:p>
            <a:pPr algn="ctr">
              <a:lnSpc>
                <a:spcPts val="7904"/>
              </a:lnSpc>
            </a:pPr>
            <a:r>
              <a:rPr lang="en-US" sz="5645">
                <a:solidFill>
                  <a:srgbClr val="36B7F8"/>
                </a:solidFill>
                <a:latin typeface="ABeeZee"/>
              </a:rPr>
              <a:t>Idea </a:t>
            </a:r>
            <a:r>
              <a:rPr lang="en-US" sz="5645">
                <a:solidFill>
                  <a:srgbClr val="FBFDFD"/>
                </a:solidFill>
                <a:latin typeface="ABeeZee"/>
              </a:rPr>
              <a:t>Approach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
        <p:cNvGrpSpPr/>
        <p:nvPr/>
      </p:nvGrpSpPr>
      <p:grpSpPr>
        <a:xfrm>
          <a:off x="0" y="0"/>
          <a:ext cx="0" cy="0"/>
          <a:chOff x="0" y="0"/>
          <a:chExt cx="0" cy="0"/>
        </a:xfrm>
      </p:grpSpPr>
      <p:sp>
        <p:nvSpPr>
          <p:cNvPr id="2" name="TextBox 2"/>
          <p:cNvSpPr txBox="1"/>
          <p:nvPr/>
        </p:nvSpPr>
        <p:spPr>
          <a:xfrm>
            <a:off x="5064912" y="-90921"/>
            <a:ext cx="9358535" cy="1329851"/>
          </a:xfrm>
          <a:prstGeom prst="rect">
            <a:avLst/>
          </a:prstGeom>
        </p:spPr>
        <p:txBody>
          <a:bodyPr wrap="square" lIns="0" tIns="0" rIns="0" bIns="0" rtlCol="0" anchor="t">
            <a:spAutoFit/>
          </a:bodyPr>
          <a:lstStyle/>
          <a:p>
            <a:pPr algn="ctr">
              <a:lnSpc>
                <a:spcPts val="11090"/>
              </a:lnSpc>
            </a:pPr>
            <a:r>
              <a:rPr lang="en-US" sz="7922" dirty="0">
                <a:solidFill>
                  <a:srgbClr val="36B7F8"/>
                </a:solidFill>
                <a:latin typeface="Canva Sans"/>
              </a:rPr>
              <a:t>Business </a:t>
            </a:r>
            <a:r>
              <a:rPr lang="en-US" sz="7922" dirty="0">
                <a:solidFill>
                  <a:srgbClr val="FFFFFF"/>
                </a:solidFill>
                <a:latin typeface="Canva Sans"/>
              </a:rPr>
              <a:t>model</a:t>
            </a:r>
          </a:p>
        </p:txBody>
      </p:sp>
      <p:grpSp>
        <p:nvGrpSpPr>
          <p:cNvPr id="3" name="Group 3"/>
          <p:cNvGrpSpPr/>
          <p:nvPr/>
        </p:nvGrpSpPr>
        <p:grpSpPr>
          <a:xfrm>
            <a:off x="10523543" y="1666552"/>
            <a:ext cx="7155411" cy="8039014"/>
            <a:chOff x="0" y="0"/>
            <a:chExt cx="9540548" cy="10718686"/>
          </a:xfrm>
        </p:grpSpPr>
        <p:sp>
          <p:nvSpPr>
            <p:cNvPr id="4" name="TextBox 4"/>
            <p:cNvSpPr txBox="1"/>
            <p:nvPr/>
          </p:nvSpPr>
          <p:spPr>
            <a:xfrm>
              <a:off x="1903715" y="10375990"/>
              <a:ext cx="580133" cy="342695"/>
            </a:xfrm>
            <a:prstGeom prst="rect">
              <a:avLst/>
            </a:prstGeom>
          </p:spPr>
          <p:txBody>
            <a:bodyPr lIns="0" tIns="0" rIns="0" bIns="0" rtlCol="0" anchor="t">
              <a:spAutoFit/>
            </a:bodyPr>
            <a:lstStyle/>
            <a:p>
              <a:pPr algn="ctr">
                <a:lnSpc>
                  <a:spcPts val="2009"/>
                </a:lnSpc>
              </a:pPr>
              <a:r>
                <a:rPr lang="en-US" sz="1435">
                  <a:solidFill>
                    <a:srgbClr val="FFFFFF"/>
                  </a:solidFill>
                  <a:latin typeface="Canva Sans"/>
                </a:rPr>
                <a:t>2018</a:t>
              </a:r>
            </a:p>
          </p:txBody>
        </p:sp>
        <p:sp>
          <p:nvSpPr>
            <p:cNvPr id="5" name="TextBox 5"/>
            <p:cNvSpPr txBox="1"/>
            <p:nvPr/>
          </p:nvSpPr>
          <p:spPr>
            <a:xfrm>
              <a:off x="3554096" y="10375990"/>
              <a:ext cx="589507" cy="342695"/>
            </a:xfrm>
            <a:prstGeom prst="rect">
              <a:avLst/>
            </a:prstGeom>
          </p:spPr>
          <p:txBody>
            <a:bodyPr lIns="0" tIns="0" rIns="0" bIns="0" rtlCol="0" anchor="t">
              <a:spAutoFit/>
            </a:bodyPr>
            <a:lstStyle/>
            <a:p>
              <a:pPr algn="ctr">
                <a:lnSpc>
                  <a:spcPts val="2009"/>
                </a:lnSpc>
              </a:pPr>
              <a:r>
                <a:rPr lang="en-US" sz="1435">
                  <a:solidFill>
                    <a:srgbClr val="FFFFFF"/>
                  </a:solidFill>
                  <a:latin typeface="Canva Sans"/>
                </a:rPr>
                <a:t>2019</a:t>
              </a:r>
            </a:p>
          </p:txBody>
        </p:sp>
        <p:sp>
          <p:nvSpPr>
            <p:cNvPr id="6" name="TextBox 6"/>
            <p:cNvSpPr txBox="1"/>
            <p:nvPr/>
          </p:nvSpPr>
          <p:spPr>
            <a:xfrm>
              <a:off x="5199873" y="10375990"/>
              <a:ext cx="608018" cy="342695"/>
            </a:xfrm>
            <a:prstGeom prst="rect">
              <a:avLst/>
            </a:prstGeom>
          </p:spPr>
          <p:txBody>
            <a:bodyPr lIns="0" tIns="0" rIns="0" bIns="0" rtlCol="0" anchor="t">
              <a:spAutoFit/>
            </a:bodyPr>
            <a:lstStyle/>
            <a:p>
              <a:pPr algn="ctr">
                <a:lnSpc>
                  <a:spcPts val="2009"/>
                </a:lnSpc>
              </a:pPr>
              <a:r>
                <a:rPr lang="en-US" sz="1435">
                  <a:solidFill>
                    <a:srgbClr val="FFFFFF"/>
                  </a:solidFill>
                  <a:latin typeface="Canva Sans"/>
                </a:rPr>
                <a:t>2020</a:t>
              </a:r>
            </a:p>
          </p:txBody>
        </p:sp>
        <p:sp>
          <p:nvSpPr>
            <p:cNvPr id="7" name="TextBox 7"/>
            <p:cNvSpPr txBox="1"/>
            <p:nvPr/>
          </p:nvSpPr>
          <p:spPr>
            <a:xfrm>
              <a:off x="6875553" y="10375990"/>
              <a:ext cx="566724" cy="342695"/>
            </a:xfrm>
            <a:prstGeom prst="rect">
              <a:avLst/>
            </a:prstGeom>
          </p:spPr>
          <p:txBody>
            <a:bodyPr lIns="0" tIns="0" rIns="0" bIns="0" rtlCol="0" anchor="t">
              <a:spAutoFit/>
            </a:bodyPr>
            <a:lstStyle/>
            <a:p>
              <a:pPr algn="ctr">
                <a:lnSpc>
                  <a:spcPts val="2009"/>
                </a:lnSpc>
              </a:pPr>
              <a:r>
                <a:rPr lang="en-US" sz="1435">
                  <a:solidFill>
                    <a:srgbClr val="FFFFFF"/>
                  </a:solidFill>
                  <a:latin typeface="Canva Sans"/>
                </a:rPr>
                <a:t>2021</a:t>
              </a:r>
            </a:p>
          </p:txBody>
        </p:sp>
        <p:sp>
          <p:nvSpPr>
            <p:cNvPr id="8" name="TextBox 8"/>
            <p:cNvSpPr txBox="1"/>
            <p:nvPr/>
          </p:nvSpPr>
          <p:spPr>
            <a:xfrm>
              <a:off x="8231134" y="10375990"/>
              <a:ext cx="1165605" cy="342695"/>
            </a:xfrm>
            <a:prstGeom prst="rect">
              <a:avLst/>
            </a:prstGeom>
          </p:spPr>
          <p:txBody>
            <a:bodyPr lIns="0" tIns="0" rIns="0" bIns="0" rtlCol="0" anchor="t">
              <a:spAutoFit/>
            </a:bodyPr>
            <a:lstStyle/>
            <a:p>
              <a:pPr algn="ctr">
                <a:lnSpc>
                  <a:spcPts val="2009"/>
                </a:lnSpc>
              </a:pPr>
              <a:r>
                <a:rPr lang="en-US" sz="1435">
                  <a:solidFill>
                    <a:srgbClr val="FFFFFF"/>
                  </a:solidFill>
                  <a:latin typeface="Canva Sans"/>
                </a:rPr>
                <a:t>2022(EST)</a:t>
              </a:r>
            </a:p>
          </p:txBody>
        </p:sp>
        <p:grpSp>
          <p:nvGrpSpPr>
            <p:cNvPr id="9" name="Group 9"/>
            <p:cNvGrpSpPr>
              <a:grpSpLocks noChangeAspect="1"/>
            </p:cNvGrpSpPr>
            <p:nvPr/>
          </p:nvGrpSpPr>
          <p:grpSpPr>
            <a:xfrm>
              <a:off x="1467217" y="142773"/>
              <a:ext cx="8073331" cy="10168859"/>
              <a:chOff x="0" y="0"/>
              <a:chExt cx="13501104" cy="17005475"/>
            </a:xfrm>
          </p:grpSpPr>
          <p:sp>
            <p:nvSpPr>
              <p:cNvPr id="10" name="Freeform 10"/>
              <p:cNvSpPr/>
              <p:nvPr/>
            </p:nvSpPr>
            <p:spPr>
              <a:xfrm>
                <a:off x="0" y="-6350"/>
                <a:ext cx="13501105" cy="12700"/>
              </a:xfrm>
              <a:custGeom>
                <a:avLst/>
                <a:gdLst/>
                <a:ahLst/>
                <a:cxnLst/>
                <a:rect l="l" t="t" r="r" b="b"/>
                <a:pathLst>
                  <a:path w="13501105" h="12700">
                    <a:moveTo>
                      <a:pt x="0" y="0"/>
                    </a:moveTo>
                    <a:lnTo>
                      <a:pt x="13501105" y="0"/>
                    </a:lnTo>
                    <a:lnTo>
                      <a:pt x="13501105" y="12700"/>
                    </a:lnTo>
                    <a:lnTo>
                      <a:pt x="0" y="12700"/>
                    </a:lnTo>
                    <a:close/>
                  </a:path>
                </a:pathLst>
              </a:custGeom>
              <a:solidFill>
                <a:srgbClr val="FFFFFF"/>
              </a:solidFill>
            </p:spPr>
          </p:sp>
          <p:sp>
            <p:nvSpPr>
              <p:cNvPr id="11" name="Freeform 11"/>
              <p:cNvSpPr/>
              <p:nvPr/>
            </p:nvSpPr>
            <p:spPr>
              <a:xfrm>
                <a:off x="0" y="3394745"/>
                <a:ext cx="13501105" cy="12700"/>
              </a:xfrm>
              <a:custGeom>
                <a:avLst/>
                <a:gdLst/>
                <a:ahLst/>
                <a:cxnLst/>
                <a:rect l="l" t="t" r="r" b="b"/>
                <a:pathLst>
                  <a:path w="13501105" h="12700">
                    <a:moveTo>
                      <a:pt x="0" y="0"/>
                    </a:moveTo>
                    <a:lnTo>
                      <a:pt x="13501105" y="0"/>
                    </a:lnTo>
                    <a:lnTo>
                      <a:pt x="13501105" y="12700"/>
                    </a:lnTo>
                    <a:lnTo>
                      <a:pt x="0" y="12700"/>
                    </a:lnTo>
                    <a:close/>
                  </a:path>
                </a:pathLst>
              </a:custGeom>
              <a:solidFill>
                <a:srgbClr val="FFFFFF"/>
              </a:solidFill>
            </p:spPr>
          </p:sp>
          <p:sp>
            <p:nvSpPr>
              <p:cNvPr id="12" name="Freeform 12"/>
              <p:cNvSpPr/>
              <p:nvPr/>
            </p:nvSpPr>
            <p:spPr>
              <a:xfrm>
                <a:off x="0" y="6795840"/>
                <a:ext cx="13501105" cy="12700"/>
              </a:xfrm>
              <a:custGeom>
                <a:avLst/>
                <a:gdLst/>
                <a:ahLst/>
                <a:cxnLst/>
                <a:rect l="l" t="t" r="r" b="b"/>
                <a:pathLst>
                  <a:path w="13501105" h="12700">
                    <a:moveTo>
                      <a:pt x="0" y="0"/>
                    </a:moveTo>
                    <a:lnTo>
                      <a:pt x="13501105" y="0"/>
                    </a:lnTo>
                    <a:lnTo>
                      <a:pt x="13501105" y="12700"/>
                    </a:lnTo>
                    <a:lnTo>
                      <a:pt x="0" y="12700"/>
                    </a:lnTo>
                    <a:close/>
                  </a:path>
                </a:pathLst>
              </a:custGeom>
              <a:solidFill>
                <a:srgbClr val="FFFFFF"/>
              </a:solidFill>
            </p:spPr>
          </p:sp>
          <p:sp>
            <p:nvSpPr>
              <p:cNvPr id="13" name="Freeform 13"/>
              <p:cNvSpPr/>
              <p:nvPr/>
            </p:nvSpPr>
            <p:spPr>
              <a:xfrm>
                <a:off x="0" y="10196935"/>
                <a:ext cx="13501105" cy="12700"/>
              </a:xfrm>
              <a:custGeom>
                <a:avLst/>
                <a:gdLst/>
                <a:ahLst/>
                <a:cxnLst/>
                <a:rect l="l" t="t" r="r" b="b"/>
                <a:pathLst>
                  <a:path w="13501105" h="12700">
                    <a:moveTo>
                      <a:pt x="0" y="0"/>
                    </a:moveTo>
                    <a:lnTo>
                      <a:pt x="13501105" y="0"/>
                    </a:lnTo>
                    <a:lnTo>
                      <a:pt x="13501105" y="12700"/>
                    </a:lnTo>
                    <a:lnTo>
                      <a:pt x="0" y="12700"/>
                    </a:lnTo>
                    <a:close/>
                  </a:path>
                </a:pathLst>
              </a:custGeom>
              <a:solidFill>
                <a:srgbClr val="FFFFFF"/>
              </a:solidFill>
            </p:spPr>
          </p:sp>
          <p:sp>
            <p:nvSpPr>
              <p:cNvPr id="14" name="Freeform 14"/>
              <p:cNvSpPr/>
              <p:nvPr/>
            </p:nvSpPr>
            <p:spPr>
              <a:xfrm>
                <a:off x="0" y="13598030"/>
                <a:ext cx="13501105" cy="12700"/>
              </a:xfrm>
              <a:custGeom>
                <a:avLst/>
                <a:gdLst/>
                <a:ahLst/>
                <a:cxnLst/>
                <a:rect l="l" t="t" r="r" b="b"/>
                <a:pathLst>
                  <a:path w="13501105" h="12700">
                    <a:moveTo>
                      <a:pt x="0" y="0"/>
                    </a:moveTo>
                    <a:lnTo>
                      <a:pt x="13501105" y="0"/>
                    </a:lnTo>
                    <a:lnTo>
                      <a:pt x="13501105" y="12700"/>
                    </a:lnTo>
                    <a:lnTo>
                      <a:pt x="0" y="12700"/>
                    </a:lnTo>
                    <a:close/>
                  </a:path>
                </a:pathLst>
              </a:custGeom>
              <a:solidFill>
                <a:srgbClr val="FFFFFF"/>
              </a:solidFill>
            </p:spPr>
          </p:sp>
          <p:sp>
            <p:nvSpPr>
              <p:cNvPr id="15" name="Freeform 15"/>
              <p:cNvSpPr/>
              <p:nvPr/>
            </p:nvSpPr>
            <p:spPr>
              <a:xfrm>
                <a:off x="0" y="16999125"/>
                <a:ext cx="13501105" cy="12700"/>
              </a:xfrm>
              <a:custGeom>
                <a:avLst/>
                <a:gdLst/>
                <a:ahLst/>
                <a:cxnLst/>
                <a:rect l="l" t="t" r="r" b="b"/>
                <a:pathLst>
                  <a:path w="13501105" h="12700">
                    <a:moveTo>
                      <a:pt x="0" y="0"/>
                    </a:moveTo>
                    <a:lnTo>
                      <a:pt x="13501105" y="0"/>
                    </a:lnTo>
                    <a:lnTo>
                      <a:pt x="13501105" y="12700"/>
                    </a:lnTo>
                    <a:lnTo>
                      <a:pt x="0" y="12700"/>
                    </a:lnTo>
                    <a:close/>
                  </a:path>
                </a:pathLst>
              </a:custGeom>
              <a:solidFill>
                <a:srgbClr val="FFFFFF"/>
              </a:solidFill>
            </p:spPr>
          </p:sp>
        </p:grpSp>
        <p:sp>
          <p:nvSpPr>
            <p:cNvPr id="16" name="TextBox 16"/>
            <p:cNvSpPr txBox="1"/>
            <p:nvPr/>
          </p:nvSpPr>
          <p:spPr>
            <a:xfrm>
              <a:off x="27055" y="-57150"/>
              <a:ext cx="1318559" cy="342695"/>
            </a:xfrm>
            <a:prstGeom prst="rect">
              <a:avLst/>
            </a:prstGeom>
          </p:spPr>
          <p:txBody>
            <a:bodyPr lIns="0" tIns="0" rIns="0" bIns="0" rtlCol="0" anchor="t">
              <a:spAutoFit/>
            </a:bodyPr>
            <a:lstStyle/>
            <a:p>
              <a:pPr algn="r">
                <a:lnSpc>
                  <a:spcPts val="2009"/>
                </a:lnSpc>
              </a:pPr>
              <a:r>
                <a:rPr lang="en-US" sz="1435">
                  <a:solidFill>
                    <a:srgbClr val="FFFFFF"/>
                  </a:solidFill>
                  <a:latin typeface="Canva Sans"/>
                </a:rPr>
                <a:t>2,500,000 </a:t>
              </a:r>
            </a:p>
          </p:txBody>
        </p:sp>
        <p:sp>
          <p:nvSpPr>
            <p:cNvPr id="17" name="TextBox 17"/>
            <p:cNvSpPr txBox="1"/>
            <p:nvPr/>
          </p:nvSpPr>
          <p:spPr>
            <a:xfrm>
              <a:off x="0" y="1976622"/>
              <a:ext cx="1345613" cy="342695"/>
            </a:xfrm>
            <a:prstGeom prst="rect">
              <a:avLst/>
            </a:prstGeom>
          </p:spPr>
          <p:txBody>
            <a:bodyPr lIns="0" tIns="0" rIns="0" bIns="0" rtlCol="0" anchor="t">
              <a:spAutoFit/>
            </a:bodyPr>
            <a:lstStyle/>
            <a:p>
              <a:pPr algn="r">
                <a:lnSpc>
                  <a:spcPts val="2009"/>
                </a:lnSpc>
              </a:pPr>
              <a:r>
                <a:rPr lang="en-US" sz="1435">
                  <a:solidFill>
                    <a:srgbClr val="FFFFFF"/>
                  </a:solidFill>
                  <a:latin typeface="Canva Sans"/>
                </a:rPr>
                <a:t>2,000,000 </a:t>
              </a:r>
            </a:p>
          </p:txBody>
        </p:sp>
        <p:sp>
          <p:nvSpPr>
            <p:cNvPr id="18" name="TextBox 18"/>
            <p:cNvSpPr txBox="1"/>
            <p:nvPr/>
          </p:nvSpPr>
          <p:spPr>
            <a:xfrm>
              <a:off x="31137" y="4010394"/>
              <a:ext cx="1314524" cy="342695"/>
            </a:xfrm>
            <a:prstGeom prst="rect">
              <a:avLst/>
            </a:prstGeom>
          </p:spPr>
          <p:txBody>
            <a:bodyPr lIns="0" tIns="0" rIns="0" bIns="0" rtlCol="0" anchor="t">
              <a:spAutoFit/>
            </a:bodyPr>
            <a:lstStyle/>
            <a:p>
              <a:pPr algn="r">
                <a:lnSpc>
                  <a:spcPts val="2009"/>
                </a:lnSpc>
              </a:pPr>
              <a:r>
                <a:rPr lang="en-US" sz="1435">
                  <a:solidFill>
                    <a:srgbClr val="FFFFFF"/>
                  </a:solidFill>
                  <a:latin typeface="Canva Sans"/>
                </a:rPr>
                <a:t>1,500,000 </a:t>
              </a:r>
            </a:p>
          </p:txBody>
        </p:sp>
        <p:sp>
          <p:nvSpPr>
            <p:cNvPr id="19" name="TextBox 19"/>
            <p:cNvSpPr txBox="1"/>
            <p:nvPr/>
          </p:nvSpPr>
          <p:spPr>
            <a:xfrm>
              <a:off x="4082" y="6044165"/>
              <a:ext cx="1341579" cy="342695"/>
            </a:xfrm>
            <a:prstGeom prst="rect">
              <a:avLst/>
            </a:prstGeom>
          </p:spPr>
          <p:txBody>
            <a:bodyPr lIns="0" tIns="0" rIns="0" bIns="0" rtlCol="0" anchor="t">
              <a:spAutoFit/>
            </a:bodyPr>
            <a:lstStyle/>
            <a:p>
              <a:pPr algn="r">
                <a:lnSpc>
                  <a:spcPts val="2009"/>
                </a:lnSpc>
              </a:pPr>
              <a:r>
                <a:rPr lang="en-US" sz="1435">
                  <a:solidFill>
                    <a:srgbClr val="FFFFFF"/>
                  </a:solidFill>
                  <a:latin typeface="Canva Sans"/>
                </a:rPr>
                <a:t>1,000,000 </a:t>
              </a:r>
            </a:p>
          </p:txBody>
        </p:sp>
        <p:sp>
          <p:nvSpPr>
            <p:cNvPr id="20" name="TextBox 20"/>
            <p:cNvSpPr txBox="1"/>
            <p:nvPr/>
          </p:nvSpPr>
          <p:spPr>
            <a:xfrm>
              <a:off x="224886" y="8077937"/>
              <a:ext cx="1120751" cy="342695"/>
            </a:xfrm>
            <a:prstGeom prst="rect">
              <a:avLst/>
            </a:prstGeom>
          </p:spPr>
          <p:txBody>
            <a:bodyPr lIns="0" tIns="0" rIns="0" bIns="0" rtlCol="0" anchor="t">
              <a:spAutoFit/>
            </a:bodyPr>
            <a:lstStyle/>
            <a:p>
              <a:pPr algn="r">
                <a:lnSpc>
                  <a:spcPts val="2009"/>
                </a:lnSpc>
              </a:pPr>
              <a:r>
                <a:rPr lang="en-US" sz="1435">
                  <a:solidFill>
                    <a:srgbClr val="FFFFFF"/>
                  </a:solidFill>
                  <a:latin typeface="Canva Sans"/>
                </a:rPr>
                <a:t>500,000 </a:t>
              </a:r>
            </a:p>
          </p:txBody>
        </p:sp>
        <p:sp>
          <p:nvSpPr>
            <p:cNvPr id="21" name="TextBox 21"/>
            <p:cNvSpPr txBox="1"/>
            <p:nvPr/>
          </p:nvSpPr>
          <p:spPr>
            <a:xfrm>
              <a:off x="1115411" y="10111709"/>
              <a:ext cx="230202" cy="342695"/>
            </a:xfrm>
            <a:prstGeom prst="rect">
              <a:avLst/>
            </a:prstGeom>
          </p:spPr>
          <p:txBody>
            <a:bodyPr lIns="0" tIns="0" rIns="0" bIns="0" rtlCol="0" anchor="t">
              <a:spAutoFit/>
            </a:bodyPr>
            <a:lstStyle/>
            <a:p>
              <a:pPr algn="r">
                <a:lnSpc>
                  <a:spcPts val="2009"/>
                </a:lnSpc>
              </a:pPr>
              <a:r>
                <a:rPr lang="en-US" sz="1435">
                  <a:solidFill>
                    <a:srgbClr val="FFFFFF"/>
                  </a:solidFill>
                  <a:latin typeface="Canva Sans"/>
                </a:rPr>
                <a:t>0 </a:t>
              </a:r>
            </a:p>
          </p:txBody>
        </p:sp>
        <p:grpSp>
          <p:nvGrpSpPr>
            <p:cNvPr id="22" name="Group 22"/>
            <p:cNvGrpSpPr>
              <a:grpSpLocks noChangeAspect="1"/>
            </p:cNvGrpSpPr>
            <p:nvPr/>
          </p:nvGrpSpPr>
          <p:grpSpPr>
            <a:xfrm>
              <a:off x="1467217" y="1860238"/>
              <a:ext cx="8073331" cy="8451394"/>
              <a:chOff x="0" y="2872133"/>
              <a:chExt cx="13501104" cy="14133342"/>
            </a:xfrm>
          </p:grpSpPr>
          <p:sp>
            <p:nvSpPr>
              <p:cNvPr id="23" name="Freeform 23"/>
              <p:cNvSpPr/>
              <p:nvPr/>
            </p:nvSpPr>
            <p:spPr>
              <a:xfrm>
                <a:off x="0" y="15581167"/>
                <a:ext cx="2430199" cy="1424308"/>
              </a:xfrm>
              <a:custGeom>
                <a:avLst/>
                <a:gdLst/>
                <a:ahLst/>
                <a:cxnLst/>
                <a:rect l="l" t="t" r="r" b="b"/>
                <a:pathLst>
                  <a:path w="2430199" h="1424308">
                    <a:moveTo>
                      <a:pt x="0" y="1424308"/>
                    </a:moveTo>
                    <a:lnTo>
                      <a:pt x="0" y="230869"/>
                    </a:lnTo>
                    <a:cubicBezTo>
                      <a:pt x="0" y="169639"/>
                      <a:pt x="24323" y="110917"/>
                      <a:pt x="67620" y="67620"/>
                    </a:cubicBezTo>
                    <a:cubicBezTo>
                      <a:pt x="110916" y="24324"/>
                      <a:pt x="169638" y="0"/>
                      <a:pt x="230869" y="0"/>
                    </a:cubicBezTo>
                    <a:lnTo>
                      <a:pt x="2199330" y="0"/>
                    </a:lnTo>
                    <a:cubicBezTo>
                      <a:pt x="2260560" y="0"/>
                      <a:pt x="2319283" y="24324"/>
                      <a:pt x="2362579" y="67620"/>
                    </a:cubicBezTo>
                    <a:cubicBezTo>
                      <a:pt x="2405875" y="110917"/>
                      <a:pt x="2430199" y="169639"/>
                      <a:pt x="2430199" y="230869"/>
                    </a:cubicBezTo>
                    <a:lnTo>
                      <a:pt x="2430199" y="1424308"/>
                    </a:lnTo>
                    <a:close/>
                  </a:path>
                </a:pathLst>
              </a:custGeom>
              <a:solidFill>
                <a:srgbClr val="2D8BBA"/>
              </a:solidFill>
            </p:spPr>
          </p:sp>
          <p:sp>
            <p:nvSpPr>
              <p:cNvPr id="24" name="Freeform 24"/>
              <p:cNvSpPr/>
              <p:nvPr/>
            </p:nvSpPr>
            <p:spPr>
              <a:xfrm>
                <a:off x="2767726" y="14315667"/>
                <a:ext cx="2430199" cy="2689808"/>
              </a:xfrm>
              <a:custGeom>
                <a:avLst/>
                <a:gdLst/>
                <a:ahLst/>
                <a:cxnLst/>
                <a:rect l="l" t="t" r="r" b="b"/>
                <a:pathLst>
                  <a:path w="2430199" h="2689808">
                    <a:moveTo>
                      <a:pt x="0" y="2689808"/>
                    </a:moveTo>
                    <a:lnTo>
                      <a:pt x="0" y="230870"/>
                    </a:lnTo>
                    <a:cubicBezTo>
                      <a:pt x="0" y="169640"/>
                      <a:pt x="24324" y="110918"/>
                      <a:pt x="67620" y="67621"/>
                    </a:cubicBezTo>
                    <a:cubicBezTo>
                      <a:pt x="110916" y="24324"/>
                      <a:pt x="169639" y="0"/>
                      <a:pt x="230869" y="0"/>
                    </a:cubicBezTo>
                    <a:lnTo>
                      <a:pt x="2199330" y="0"/>
                    </a:lnTo>
                    <a:cubicBezTo>
                      <a:pt x="2260560" y="0"/>
                      <a:pt x="2319283" y="24324"/>
                      <a:pt x="2362579" y="67621"/>
                    </a:cubicBezTo>
                    <a:cubicBezTo>
                      <a:pt x="2405876" y="110918"/>
                      <a:pt x="2430199" y="169640"/>
                      <a:pt x="2430199" y="230870"/>
                    </a:cubicBezTo>
                    <a:lnTo>
                      <a:pt x="2430199" y="2689808"/>
                    </a:lnTo>
                    <a:close/>
                  </a:path>
                </a:pathLst>
              </a:custGeom>
              <a:solidFill>
                <a:srgbClr val="2D8BBA"/>
              </a:solidFill>
            </p:spPr>
          </p:sp>
          <p:sp>
            <p:nvSpPr>
              <p:cNvPr id="25" name="Freeform 25"/>
              <p:cNvSpPr/>
              <p:nvPr/>
            </p:nvSpPr>
            <p:spPr>
              <a:xfrm>
                <a:off x="5535453" y="9120774"/>
                <a:ext cx="2430199" cy="7884701"/>
              </a:xfrm>
              <a:custGeom>
                <a:avLst/>
                <a:gdLst/>
                <a:ahLst/>
                <a:cxnLst/>
                <a:rect l="l" t="t" r="r" b="b"/>
                <a:pathLst>
                  <a:path w="2430199" h="7884701">
                    <a:moveTo>
                      <a:pt x="0" y="7884701"/>
                    </a:moveTo>
                    <a:lnTo>
                      <a:pt x="0" y="230869"/>
                    </a:lnTo>
                    <a:cubicBezTo>
                      <a:pt x="0" y="103364"/>
                      <a:pt x="103363" y="0"/>
                      <a:pt x="230869" y="0"/>
                    </a:cubicBezTo>
                    <a:lnTo>
                      <a:pt x="2199330" y="0"/>
                    </a:lnTo>
                    <a:cubicBezTo>
                      <a:pt x="2326835" y="0"/>
                      <a:pt x="2430199" y="103364"/>
                      <a:pt x="2430199" y="230869"/>
                    </a:cubicBezTo>
                    <a:lnTo>
                      <a:pt x="2430199" y="7884701"/>
                    </a:lnTo>
                    <a:close/>
                  </a:path>
                </a:pathLst>
              </a:custGeom>
              <a:solidFill>
                <a:srgbClr val="2D8BBA"/>
              </a:solidFill>
            </p:spPr>
          </p:sp>
          <p:sp>
            <p:nvSpPr>
              <p:cNvPr id="26" name="Freeform 26"/>
              <p:cNvSpPr/>
              <p:nvPr/>
            </p:nvSpPr>
            <p:spPr>
              <a:xfrm>
                <a:off x="8303179" y="7456952"/>
                <a:ext cx="2430199" cy="9548523"/>
              </a:xfrm>
              <a:custGeom>
                <a:avLst/>
                <a:gdLst/>
                <a:ahLst/>
                <a:cxnLst/>
                <a:rect l="l" t="t" r="r" b="b"/>
                <a:pathLst>
                  <a:path w="2430199" h="9548523">
                    <a:moveTo>
                      <a:pt x="0" y="9548523"/>
                    </a:moveTo>
                    <a:lnTo>
                      <a:pt x="0" y="230869"/>
                    </a:lnTo>
                    <a:cubicBezTo>
                      <a:pt x="0" y="103363"/>
                      <a:pt x="103364" y="0"/>
                      <a:pt x="230869" y="0"/>
                    </a:cubicBezTo>
                    <a:lnTo>
                      <a:pt x="2199330" y="0"/>
                    </a:lnTo>
                    <a:cubicBezTo>
                      <a:pt x="2326836" y="0"/>
                      <a:pt x="2430199" y="103363"/>
                      <a:pt x="2430199" y="230869"/>
                    </a:cubicBezTo>
                    <a:lnTo>
                      <a:pt x="2430199" y="9548523"/>
                    </a:lnTo>
                    <a:close/>
                  </a:path>
                </a:pathLst>
              </a:custGeom>
              <a:solidFill>
                <a:srgbClr val="2D8BBA"/>
              </a:solidFill>
            </p:spPr>
          </p:sp>
          <p:sp>
            <p:nvSpPr>
              <p:cNvPr id="27" name="Freeform 27"/>
              <p:cNvSpPr/>
              <p:nvPr/>
            </p:nvSpPr>
            <p:spPr>
              <a:xfrm>
                <a:off x="11070906" y="2872132"/>
                <a:ext cx="2430199" cy="14133343"/>
              </a:xfrm>
              <a:custGeom>
                <a:avLst/>
                <a:gdLst/>
                <a:ahLst/>
                <a:cxnLst/>
                <a:rect l="l" t="t" r="r" b="b"/>
                <a:pathLst>
                  <a:path w="2430199" h="14133343">
                    <a:moveTo>
                      <a:pt x="0" y="14133343"/>
                    </a:moveTo>
                    <a:lnTo>
                      <a:pt x="0" y="230869"/>
                    </a:lnTo>
                    <a:cubicBezTo>
                      <a:pt x="0" y="103364"/>
                      <a:pt x="103363" y="1"/>
                      <a:pt x="230868" y="1"/>
                    </a:cubicBezTo>
                    <a:lnTo>
                      <a:pt x="2199329" y="1"/>
                    </a:lnTo>
                    <a:cubicBezTo>
                      <a:pt x="2260559" y="0"/>
                      <a:pt x="2319281" y="24324"/>
                      <a:pt x="2362578" y="67620"/>
                    </a:cubicBezTo>
                    <a:cubicBezTo>
                      <a:pt x="2405874" y="110917"/>
                      <a:pt x="2430199" y="169639"/>
                      <a:pt x="2430199" y="230869"/>
                    </a:cubicBezTo>
                    <a:lnTo>
                      <a:pt x="2430199" y="14133343"/>
                    </a:lnTo>
                    <a:close/>
                  </a:path>
                </a:pathLst>
              </a:custGeom>
              <a:solidFill>
                <a:srgbClr val="2D8BBA"/>
              </a:solidFill>
            </p:spPr>
          </p:sp>
        </p:grpSp>
      </p:grpSp>
      <p:sp>
        <p:nvSpPr>
          <p:cNvPr id="28" name="TextBox 28"/>
          <p:cNvSpPr txBox="1"/>
          <p:nvPr/>
        </p:nvSpPr>
        <p:spPr>
          <a:xfrm>
            <a:off x="209046" y="2489215"/>
            <a:ext cx="9458513" cy="7596454"/>
          </a:xfrm>
          <a:prstGeom prst="rect">
            <a:avLst/>
          </a:prstGeom>
        </p:spPr>
        <p:txBody>
          <a:bodyPr lIns="0" tIns="0" rIns="0" bIns="0" rtlCol="0" anchor="t">
            <a:spAutoFit/>
          </a:bodyPr>
          <a:lstStyle/>
          <a:p>
            <a:pPr algn="ctr">
              <a:lnSpc>
                <a:spcPts val="4675"/>
              </a:lnSpc>
              <a:spcBef>
                <a:spcPct val="0"/>
              </a:spcBef>
            </a:pPr>
            <a:r>
              <a:rPr lang="en-US" sz="3339">
                <a:solidFill>
                  <a:srgbClr val="FFFFFF"/>
                </a:solidFill>
                <a:latin typeface="ABeeZee Light"/>
              </a:rPr>
              <a:t>The cybersecurity market in India is expected to grow from $1.97 billion in 2019 to $3.05 billion by 2022, at a compound annual growth rate (CAGR) of 15.3%, according to a joint study by PwC India and DSCI. The study also stated that banking, financial services and insurance (BFSI), IT, and government are the top three sectors with the largest market share in cyber security expenditure in the country. This pre-COVID assessment may actually underestimate the growth of the cybersecurity market, if the digital economy booms in the post-COVID-19 era.</a:t>
            </a:r>
          </a:p>
        </p:txBody>
      </p:sp>
      <p:sp>
        <p:nvSpPr>
          <p:cNvPr id="29" name="TextBox 29"/>
          <p:cNvSpPr txBox="1"/>
          <p:nvPr/>
        </p:nvSpPr>
        <p:spPr>
          <a:xfrm>
            <a:off x="736225" y="1523677"/>
            <a:ext cx="7815709" cy="934720"/>
          </a:xfrm>
          <a:prstGeom prst="rect">
            <a:avLst/>
          </a:prstGeom>
        </p:spPr>
        <p:txBody>
          <a:bodyPr lIns="0" tIns="0" rIns="0" bIns="0" rtlCol="0" anchor="t">
            <a:spAutoFit/>
          </a:bodyPr>
          <a:lstStyle/>
          <a:p>
            <a:pPr algn="ctr">
              <a:lnSpc>
                <a:spcPts val="7279"/>
              </a:lnSpc>
            </a:pPr>
            <a:r>
              <a:rPr lang="en-US" sz="5199">
                <a:solidFill>
                  <a:srgbClr val="FFFFFF"/>
                </a:solidFill>
                <a:latin typeface="Canva Sans"/>
              </a:rPr>
              <a:t>   </a:t>
            </a:r>
            <a:r>
              <a:rPr lang="en-US" sz="5199">
                <a:solidFill>
                  <a:srgbClr val="36B7F8"/>
                </a:solidFill>
                <a:latin typeface="Canva Sans"/>
              </a:rPr>
              <a:t>Market</a:t>
            </a:r>
            <a:r>
              <a:rPr lang="en-US" sz="5199">
                <a:solidFill>
                  <a:srgbClr val="FFFFFF"/>
                </a:solidFill>
                <a:latin typeface="Canva Sans"/>
              </a:rPr>
              <a:t>  overview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050849" y="1885015"/>
            <a:ext cx="6303703" cy="3971333"/>
          </a:xfrm>
          <a:prstGeom prst="rect">
            <a:avLst/>
          </a:prstGeom>
        </p:spPr>
      </p:pic>
      <p:pic>
        <p:nvPicPr>
          <p:cNvPr id="3" name="Picture 3"/>
          <p:cNvPicPr>
            <a:picLocks noChangeAspect="1"/>
          </p:cNvPicPr>
          <p:nvPr/>
        </p:nvPicPr>
        <p:blipFill>
          <a:blip r:embed="rId3"/>
          <a:srcRect t="3600" b="3600"/>
          <a:stretch>
            <a:fillRect/>
          </a:stretch>
        </p:blipFill>
        <p:spPr>
          <a:xfrm>
            <a:off x="10050849" y="6113523"/>
            <a:ext cx="6303703" cy="3897440"/>
          </a:xfrm>
          <a:prstGeom prst="rect">
            <a:avLst/>
          </a:prstGeom>
        </p:spPr>
      </p:pic>
      <p:sp>
        <p:nvSpPr>
          <p:cNvPr id="4" name="TextBox 4"/>
          <p:cNvSpPr txBox="1"/>
          <p:nvPr/>
        </p:nvSpPr>
        <p:spPr>
          <a:xfrm>
            <a:off x="3505200" y="0"/>
            <a:ext cx="11811127" cy="1329851"/>
          </a:xfrm>
          <a:prstGeom prst="rect">
            <a:avLst/>
          </a:prstGeom>
        </p:spPr>
        <p:txBody>
          <a:bodyPr wrap="square" lIns="0" tIns="0" rIns="0" bIns="0" rtlCol="0" anchor="t">
            <a:spAutoFit/>
          </a:bodyPr>
          <a:lstStyle/>
          <a:p>
            <a:pPr algn="ctr">
              <a:lnSpc>
                <a:spcPts val="11090"/>
              </a:lnSpc>
            </a:pPr>
            <a:r>
              <a:rPr lang="en-US" sz="7922" dirty="0">
                <a:solidFill>
                  <a:srgbClr val="36B7F8"/>
                </a:solidFill>
                <a:latin typeface="Canva Sans"/>
              </a:rPr>
              <a:t>Marketing</a:t>
            </a:r>
            <a:r>
              <a:rPr lang="en-US" sz="7922" dirty="0">
                <a:solidFill>
                  <a:srgbClr val="FBFDFD"/>
                </a:solidFill>
                <a:latin typeface="Canva Sans"/>
              </a:rPr>
              <a:t> Strategy</a:t>
            </a:r>
          </a:p>
        </p:txBody>
      </p:sp>
      <p:sp>
        <p:nvSpPr>
          <p:cNvPr id="5" name="TextBox 5"/>
          <p:cNvSpPr txBox="1"/>
          <p:nvPr/>
        </p:nvSpPr>
        <p:spPr>
          <a:xfrm>
            <a:off x="172870" y="2972287"/>
            <a:ext cx="7403664" cy="2050536"/>
          </a:xfrm>
          <a:prstGeom prst="rect">
            <a:avLst/>
          </a:prstGeom>
        </p:spPr>
        <p:txBody>
          <a:bodyPr lIns="0" tIns="0" rIns="0" bIns="0" rtlCol="0" anchor="t">
            <a:spAutoFit/>
          </a:bodyPr>
          <a:lstStyle/>
          <a:p>
            <a:pPr algn="ctr">
              <a:lnSpc>
                <a:spcPts val="3240"/>
              </a:lnSpc>
            </a:pPr>
            <a:r>
              <a:rPr lang="en-US" sz="2314">
                <a:solidFill>
                  <a:srgbClr val="FFFFFF"/>
                </a:solidFill>
                <a:latin typeface="Canva Sans"/>
              </a:rPr>
              <a:t> It is going to help us to create a traffic on our webpage and connecting more and more companies via affiliate marketing , for example we all think google is a search engine but it Is also a biggest affiliate marketing source </a:t>
            </a:r>
          </a:p>
        </p:txBody>
      </p:sp>
      <p:sp>
        <p:nvSpPr>
          <p:cNvPr id="6" name="TextBox 6"/>
          <p:cNvSpPr txBox="1"/>
          <p:nvPr/>
        </p:nvSpPr>
        <p:spPr>
          <a:xfrm>
            <a:off x="-590868" y="1746190"/>
            <a:ext cx="10820400" cy="874214"/>
          </a:xfrm>
          <a:prstGeom prst="rect">
            <a:avLst/>
          </a:prstGeom>
        </p:spPr>
        <p:txBody>
          <a:bodyPr wrap="square" lIns="0" tIns="0" rIns="0" bIns="0" rtlCol="0" anchor="t">
            <a:spAutoFit/>
          </a:bodyPr>
          <a:lstStyle/>
          <a:p>
            <a:pPr algn="ctr">
              <a:lnSpc>
                <a:spcPts val="7279"/>
              </a:lnSpc>
            </a:pPr>
            <a:r>
              <a:rPr lang="en-US" sz="5199" dirty="0">
                <a:solidFill>
                  <a:srgbClr val="FBFDFD"/>
                </a:solidFill>
                <a:latin typeface="Canva Sans"/>
              </a:rPr>
              <a:t>Promoting affiliate marketing</a:t>
            </a:r>
          </a:p>
        </p:txBody>
      </p:sp>
      <p:sp>
        <p:nvSpPr>
          <p:cNvPr id="7" name="TextBox 7"/>
          <p:cNvSpPr txBox="1"/>
          <p:nvPr/>
        </p:nvSpPr>
        <p:spPr>
          <a:xfrm>
            <a:off x="172870" y="6585651"/>
            <a:ext cx="7745608" cy="2886508"/>
          </a:xfrm>
          <a:prstGeom prst="rect">
            <a:avLst/>
          </a:prstGeom>
        </p:spPr>
        <p:txBody>
          <a:bodyPr lIns="0" tIns="0" rIns="0" bIns="0" rtlCol="0" anchor="t">
            <a:spAutoFit/>
          </a:bodyPr>
          <a:lstStyle/>
          <a:p>
            <a:pPr algn="ctr">
              <a:lnSpc>
                <a:spcPts val="3262"/>
              </a:lnSpc>
            </a:pPr>
            <a:r>
              <a:rPr lang="en-US" sz="2330">
                <a:solidFill>
                  <a:srgbClr val="FBFDFD"/>
                </a:solidFill>
                <a:latin typeface="Canva Sans"/>
              </a:rPr>
              <a:t>Network marketing is the perfect method through we can generate revenue at zero capital but time and therefore it is a best example of “Time is leverage”.</a:t>
            </a:r>
          </a:p>
          <a:p>
            <a:pPr algn="ctr">
              <a:lnSpc>
                <a:spcPts val="3262"/>
              </a:lnSpc>
            </a:pPr>
            <a:r>
              <a:rPr lang="en-US" sz="2330">
                <a:solidFill>
                  <a:srgbClr val="FBFDFD"/>
                </a:solidFill>
                <a:latin typeface="Canva Sans"/>
              </a:rPr>
              <a:t>And according to stats of network marketing in India :</a:t>
            </a:r>
          </a:p>
          <a:p>
            <a:pPr algn="ctr">
              <a:lnSpc>
                <a:spcPts val="3262"/>
              </a:lnSpc>
            </a:pPr>
            <a:r>
              <a:rPr lang="en-US" sz="2330">
                <a:solidFill>
                  <a:srgbClr val="FBFDFD"/>
                </a:solidFill>
                <a:latin typeface="Canva Sans"/>
              </a:rPr>
              <a:t>The research shows very promising results in growth as well as generating revenue .</a:t>
            </a:r>
          </a:p>
          <a:p>
            <a:pPr algn="ctr">
              <a:lnSpc>
                <a:spcPts val="3262"/>
              </a:lnSpc>
            </a:pPr>
            <a:endParaRPr lang="en-US" sz="2330">
              <a:solidFill>
                <a:srgbClr val="FBFDFD"/>
              </a:solidFill>
              <a:latin typeface="Canva Sans"/>
            </a:endParaRPr>
          </a:p>
        </p:txBody>
      </p:sp>
      <p:sp>
        <p:nvSpPr>
          <p:cNvPr id="8" name="TextBox 8"/>
          <p:cNvSpPr txBox="1"/>
          <p:nvPr/>
        </p:nvSpPr>
        <p:spPr>
          <a:xfrm>
            <a:off x="-590868" y="5299048"/>
            <a:ext cx="7745608" cy="934720"/>
          </a:xfrm>
          <a:prstGeom prst="rect">
            <a:avLst/>
          </a:prstGeom>
        </p:spPr>
        <p:txBody>
          <a:bodyPr lIns="0" tIns="0" rIns="0" bIns="0" rtlCol="0" anchor="t">
            <a:spAutoFit/>
          </a:bodyPr>
          <a:lstStyle/>
          <a:p>
            <a:pPr algn="ctr">
              <a:lnSpc>
                <a:spcPts val="7279"/>
              </a:lnSpc>
            </a:pPr>
            <a:r>
              <a:rPr lang="en-US" sz="5199">
                <a:solidFill>
                  <a:srgbClr val="FFFFFF"/>
                </a:solidFill>
                <a:latin typeface="Canva Sans"/>
              </a:rPr>
              <a:t>Network marketing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95629" y="745466"/>
            <a:ext cx="9752931" cy="814369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380062" y="1028700"/>
            <a:ext cx="9413728" cy="7860463"/>
          </a:xfrm>
          <a:prstGeom prst="rect">
            <a:avLst/>
          </a:prstGeom>
        </p:spPr>
      </p:pic>
      <p:pic>
        <p:nvPicPr>
          <p:cNvPr id="4" name="Picture 4"/>
          <p:cNvPicPr>
            <a:picLocks noChangeAspect="1"/>
          </p:cNvPicPr>
          <p:nvPr/>
        </p:nvPicPr>
        <p:blipFill>
          <a:blip r:embed="rId6">
            <a:alphaModFix amt="31999"/>
          </a:blip>
          <a:srcRect l="27537" t="29141" r="42558" b="23036"/>
          <a:stretch>
            <a:fillRect/>
          </a:stretch>
        </p:blipFill>
        <p:spPr>
          <a:xfrm rot="5400000">
            <a:off x="6553472" y="261101"/>
            <a:ext cx="4538230" cy="10330572"/>
          </a:xfrm>
          <a:prstGeom prst="rect">
            <a:avLst/>
          </a:prstGeom>
        </p:spPr>
      </p:pic>
      <p:sp>
        <p:nvSpPr>
          <p:cNvPr id="5" name="TextBox 5"/>
          <p:cNvSpPr txBox="1"/>
          <p:nvPr/>
        </p:nvSpPr>
        <p:spPr>
          <a:xfrm>
            <a:off x="4303624" y="3322595"/>
            <a:ext cx="9684249" cy="4297078"/>
          </a:xfrm>
          <a:prstGeom prst="rect">
            <a:avLst/>
          </a:prstGeom>
        </p:spPr>
        <p:txBody>
          <a:bodyPr lIns="0" tIns="0" rIns="0" bIns="0" rtlCol="0" anchor="t">
            <a:spAutoFit/>
          </a:bodyPr>
          <a:lstStyle/>
          <a:p>
            <a:pPr>
              <a:lnSpc>
                <a:spcPts val="4877"/>
              </a:lnSpc>
            </a:pPr>
            <a:r>
              <a:rPr lang="en-US" sz="4064" spc="199">
                <a:solidFill>
                  <a:srgbClr val="7994F3"/>
                </a:solidFill>
                <a:latin typeface="Anonymous Pro"/>
              </a:rPr>
              <a:t>DANISH ALI (TEAM LEADER)</a:t>
            </a:r>
          </a:p>
          <a:p>
            <a:pPr>
              <a:lnSpc>
                <a:spcPts val="4877"/>
              </a:lnSpc>
            </a:pPr>
            <a:r>
              <a:rPr lang="en-US" sz="4064" spc="199">
                <a:solidFill>
                  <a:srgbClr val="7994F3"/>
                </a:solidFill>
                <a:latin typeface="Anonymous Pro"/>
              </a:rPr>
              <a:t>NANDAN PATKAR </a:t>
            </a:r>
          </a:p>
          <a:p>
            <a:pPr>
              <a:lnSpc>
                <a:spcPts val="4877"/>
              </a:lnSpc>
            </a:pPr>
            <a:r>
              <a:rPr lang="en-US" sz="4064" spc="199">
                <a:solidFill>
                  <a:srgbClr val="7994F3"/>
                </a:solidFill>
                <a:latin typeface="Anonymous Pro"/>
              </a:rPr>
              <a:t>aashi shukla</a:t>
            </a:r>
          </a:p>
          <a:p>
            <a:pPr>
              <a:lnSpc>
                <a:spcPts val="4877"/>
              </a:lnSpc>
            </a:pPr>
            <a:r>
              <a:rPr lang="en-US" sz="4064" spc="199">
                <a:solidFill>
                  <a:srgbClr val="7994F3"/>
                </a:solidFill>
                <a:latin typeface="Anonymous Pro"/>
              </a:rPr>
              <a:t>palak jaiswal</a:t>
            </a:r>
          </a:p>
          <a:p>
            <a:pPr>
              <a:lnSpc>
                <a:spcPts val="4877"/>
              </a:lnSpc>
            </a:pPr>
            <a:r>
              <a:rPr lang="en-US" sz="4064" spc="199">
                <a:solidFill>
                  <a:srgbClr val="7994F3"/>
                </a:solidFill>
                <a:latin typeface="Anonymous Pro"/>
              </a:rPr>
              <a:t>abhishek manglani</a:t>
            </a:r>
          </a:p>
          <a:p>
            <a:pPr>
              <a:lnSpc>
                <a:spcPts val="4877"/>
              </a:lnSpc>
            </a:pPr>
            <a:r>
              <a:rPr lang="en-US" sz="4064" spc="199">
                <a:solidFill>
                  <a:srgbClr val="7994F3"/>
                </a:solidFill>
                <a:latin typeface="Anonymous Pro"/>
              </a:rPr>
              <a:t>ANUSHA SATSANGI</a:t>
            </a:r>
          </a:p>
          <a:p>
            <a:pPr algn="l">
              <a:lnSpc>
                <a:spcPts val="4877"/>
              </a:lnSpc>
            </a:pPr>
            <a:r>
              <a:rPr lang="en-US" sz="4064" spc="199">
                <a:solidFill>
                  <a:srgbClr val="7994F3"/>
                </a:solidFill>
                <a:latin typeface="Anonymous Pro"/>
              </a:rPr>
              <a:t>ANUJ KHATRI</a:t>
            </a:r>
          </a:p>
        </p:txBody>
      </p:sp>
      <p:sp>
        <p:nvSpPr>
          <p:cNvPr id="6" name="TextBox 6"/>
          <p:cNvSpPr txBox="1"/>
          <p:nvPr/>
        </p:nvSpPr>
        <p:spPr>
          <a:xfrm>
            <a:off x="4183160" y="821666"/>
            <a:ext cx="9333821" cy="1147257"/>
          </a:xfrm>
          <a:prstGeom prst="rect">
            <a:avLst/>
          </a:prstGeom>
        </p:spPr>
        <p:txBody>
          <a:bodyPr lIns="0" tIns="0" rIns="0" bIns="0" rtlCol="0" anchor="t">
            <a:spAutoFit/>
          </a:bodyPr>
          <a:lstStyle/>
          <a:p>
            <a:pPr algn="ctr">
              <a:lnSpc>
                <a:spcPts val="6449"/>
              </a:lnSpc>
            </a:pPr>
            <a:r>
              <a:rPr lang="en-US" sz="8062" spc="604">
                <a:solidFill>
                  <a:srgbClr val="FF68AB"/>
                </a:solidFill>
                <a:latin typeface="Cooper Hewitt Heavy Bold Italics"/>
              </a:rPr>
              <a:t>MEET  OUR TEAM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
        <p:cNvGrpSpPr/>
        <p:nvPr/>
      </p:nvGrpSpPr>
      <p:grpSpPr>
        <a:xfrm>
          <a:off x="0" y="0"/>
          <a:ext cx="0" cy="0"/>
          <a:chOff x="0" y="0"/>
          <a:chExt cx="0" cy="0"/>
        </a:xfrm>
      </p:grpSpPr>
      <p:grpSp>
        <p:nvGrpSpPr>
          <p:cNvPr id="2" name="Group 2"/>
          <p:cNvGrpSpPr/>
          <p:nvPr/>
        </p:nvGrpSpPr>
        <p:grpSpPr>
          <a:xfrm>
            <a:off x="-572457" y="452852"/>
            <a:ext cx="2099346" cy="619131"/>
            <a:chOff x="0" y="0"/>
            <a:chExt cx="1722525" cy="508000"/>
          </a:xfrm>
        </p:grpSpPr>
        <p:sp>
          <p:nvSpPr>
            <p:cNvPr id="3" name="Freeform 3"/>
            <p:cNvSpPr/>
            <p:nvPr/>
          </p:nvSpPr>
          <p:spPr>
            <a:xfrm>
              <a:off x="0" y="49530"/>
              <a:ext cx="1722525" cy="408940"/>
            </a:xfrm>
            <a:custGeom>
              <a:avLst/>
              <a:gdLst/>
              <a:ahLst/>
              <a:cxnLst/>
              <a:rect l="l" t="t" r="r" b="b"/>
              <a:pathLst>
                <a:path w="1722525" h="408940">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778145" y="-56242"/>
            <a:ext cx="3394710" cy="270728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77363" y="1297399"/>
            <a:ext cx="9150613" cy="3503922"/>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97943" y="762418"/>
            <a:ext cx="1110092" cy="1362076"/>
          </a:xfrm>
          <a:prstGeom prst="rect">
            <a:avLst/>
          </a:prstGeom>
        </p:spPr>
      </p:pic>
      <p:sp>
        <p:nvSpPr>
          <p:cNvPr id="7" name="TextBox 7"/>
          <p:cNvSpPr txBox="1"/>
          <p:nvPr/>
        </p:nvSpPr>
        <p:spPr>
          <a:xfrm>
            <a:off x="1621008" y="7501881"/>
            <a:ext cx="2400116" cy="923925"/>
          </a:xfrm>
          <a:prstGeom prst="rect">
            <a:avLst/>
          </a:prstGeom>
        </p:spPr>
        <p:txBody>
          <a:bodyPr lIns="0" tIns="0" rIns="0" bIns="0" rtlCol="0" anchor="t">
            <a:spAutoFit/>
          </a:bodyPr>
          <a:lstStyle/>
          <a:p>
            <a:pPr algn="ctr">
              <a:lnSpc>
                <a:spcPts val="3650"/>
              </a:lnSpc>
              <a:spcBef>
                <a:spcPct val="0"/>
              </a:spcBef>
            </a:pPr>
            <a:r>
              <a:rPr lang="en-US" sz="3042" spc="149">
                <a:solidFill>
                  <a:srgbClr val="080C1B"/>
                </a:solidFill>
                <a:latin typeface="Anonymous Pro"/>
              </a:rPr>
              <a:t>EMAIL SPOOFING</a:t>
            </a:r>
          </a:p>
        </p:txBody>
      </p:sp>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34561" b="37573"/>
          <a:stretch>
            <a:fillRect/>
          </a:stretch>
        </p:blipFill>
        <p:spPr>
          <a:xfrm>
            <a:off x="1293113" y="6667391"/>
            <a:ext cx="2568647" cy="2579389"/>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34561" b="37573"/>
          <a:stretch>
            <a:fillRect/>
          </a:stretch>
        </p:blipFill>
        <p:spPr>
          <a:xfrm>
            <a:off x="4576135" y="6667391"/>
            <a:ext cx="2568647" cy="2579389"/>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34561" b="37573"/>
          <a:stretch>
            <a:fillRect/>
          </a:stretch>
        </p:blipFill>
        <p:spPr>
          <a:xfrm>
            <a:off x="7859677" y="6678911"/>
            <a:ext cx="2568647" cy="2579389"/>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34561" b="37573"/>
          <a:stretch>
            <a:fillRect/>
          </a:stretch>
        </p:blipFill>
        <p:spPr>
          <a:xfrm>
            <a:off x="11142698" y="6678911"/>
            <a:ext cx="2568647" cy="25793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34561" b="37573"/>
          <a:stretch>
            <a:fillRect/>
          </a:stretch>
        </p:blipFill>
        <p:spPr>
          <a:xfrm>
            <a:off x="14405575" y="6678911"/>
            <a:ext cx="2568647" cy="2579389"/>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64645" y="6305306"/>
            <a:ext cx="3225582" cy="3184529"/>
          </a:xfrm>
          <a:prstGeom prst="rect">
            <a:avLst/>
          </a:prstGeom>
        </p:spPr>
      </p:pic>
      <p:sp>
        <p:nvSpPr>
          <p:cNvPr id="14" name="TextBox 14"/>
          <p:cNvSpPr txBox="1"/>
          <p:nvPr/>
        </p:nvSpPr>
        <p:spPr>
          <a:xfrm>
            <a:off x="5003208" y="7318500"/>
            <a:ext cx="1714500" cy="1091467"/>
          </a:xfrm>
          <a:prstGeom prst="rect">
            <a:avLst/>
          </a:prstGeom>
        </p:spPr>
        <p:txBody>
          <a:bodyPr lIns="0" tIns="0" rIns="0" bIns="0" rtlCol="0" anchor="t">
            <a:spAutoFit/>
          </a:bodyPr>
          <a:lstStyle/>
          <a:p>
            <a:pPr algn="ctr">
              <a:lnSpc>
                <a:spcPts val="4415"/>
              </a:lnSpc>
            </a:pPr>
            <a:r>
              <a:rPr lang="en-US" sz="3153">
                <a:solidFill>
                  <a:srgbClr val="000000"/>
                </a:solidFill>
                <a:latin typeface="ABeeZee Bold"/>
              </a:rPr>
              <a:t>BANKING</a:t>
            </a:r>
          </a:p>
          <a:p>
            <a:pPr algn="ctr">
              <a:lnSpc>
                <a:spcPts val="4415"/>
              </a:lnSpc>
            </a:pPr>
            <a:r>
              <a:rPr lang="en-US" sz="3153">
                <a:solidFill>
                  <a:srgbClr val="000000"/>
                </a:solidFill>
                <a:latin typeface="ABeeZee Bold"/>
              </a:rPr>
              <a:t> FRAUD</a:t>
            </a:r>
          </a:p>
        </p:txBody>
      </p:sp>
      <p:sp>
        <p:nvSpPr>
          <p:cNvPr id="15" name="TextBox 15"/>
          <p:cNvSpPr txBox="1"/>
          <p:nvPr/>
        </p:nvSpPr>
        <p:spPr>
          <a:xfrm>
            <a:off x="8295402" y="7318500"/>
            <a:ext cx="1691640" cy="1091467"/>
          </a:xfrm>
          <a:prstGeom prst="rect">
            <a:avLst/>
          </a:prstGeom>
        </p:spPr>
        <p:txBody>
          <a:bodyPr lIns="0" tIns="0" rIns="0" bIns="0" rtlCol="0" anchor="t">
            <a:spAutoFit/>
          </a:bodyPr>
          <a:lstStyle/>
          <a:p>
            <a:pPr algn="ctr">
              <a:lnSpc>
                <a:spcPts val="4415"/>
              </a:lnSpc>
            </a:pPr>
            <a:r>
              <a:rPr lang="en-US" sz="3153">
                <a:solidFill>
                  <a:srgbClr val="000000"/>
                </a:solidFill>
                <a:latin typeface="ABeeZee Bold"/>
              </a:rPr>
              <a:t>IDENTITY</a:t>
            </a:r>
          </a:p>
          <a:p>
            <a:pPr algn="ctr">
              <a:lnSpc>
                <a:spcPts val="4415"/>
              </a:lnSpc>
            </a:pPr>
            <a:r>
              <a:rPr lang="en-US" sz="3153">
                <a:solidFill>
                  <a:srgbClr val="000000"/>
                </a:solidFill>
                <a:latin typeface="ABeeZee Bold"/>
              </a:rPr>
              <a:t> THEFT</a:t>
            </a:r>
          </a:p>
        </p:txBody>
      </p:sp>
      <p:sp>
        <p:nvSpPr>
          <p:cNvPr id="16" name="TextBox 16"/>
          <p:cNvSpPr txBox="1"/>
          <p:nvPr/>
        </p:nvSpPr>
        <p:spPr>
          <a:xfrm>
            <a:off x="14959120" y="7378014"/>
            <a:ext cx="1516380" cy="1091467"/>
          </a:xfrm>
          <a:prstGeom prst="rect">
            <a:avLst/>
          </a:prstGeom>
        </p:spPr>
        <p:txBody>
          <a:bodyPr lIns="0" tIns="0" rIns="0" bIns="0" rtlCol="0" anchor="t">
            <a:spAutoFit/>
          </a:bodyPr>
          <a:lstStyle/>
          <a:p>
            <a:pPr algn="ctr">
              <a:lnSpc>
                <a:spcPts val="4415"/>
              </a:lnSpc>
            </a:pPr>
            <a:r>
              <a:rPr lang="en-US" sz="3153">
                <a:solidFill>
                  <a:srgbClr val="000000"/>
                </a:solidFill>
                <a:latin typeface="ABeeZee Bold"/>
              </a:rPr>
              <a:t>DATA </a:t>
            </a:r>
          </a:p>
          <a:p>
            <a:pPr algn="ctr">
              <a:lnSpc>
                <a:spcPts val="4415"/>
              </a:lnSpc>
            </a:pPr>
            <a:r>
              <a:rPr lang="en-US" sz="3153">
                <a:solidFill>
                  <a:srgbClr val="000000"/>
                </a:solidFill>
                <a:latin typeface="ABeeZee Bold"/>
              </a:rPr>
              <a:t>BREACH</a:t>
            </a:r>
          </a:p>
        </p:txBody>
      </p:sp>
      <p:sp>
        <p:nvSpPr>
          <p:cNvPr id="17" name="TextBox 17"/>
          <p:cNvSpPr txBox="1"/>
          <p:nvPr/>
        </p:nvSpPr>
        <p:spPr>
          <a:xfrm>
            <a:off x="11501192" y="7318500"/>
            <a:ext cx="1851660" cy="1091467"/>
          </a:xfrm>
          <a:prstGeom prst="rect">
            <a:avLst/>
          </a:prstGeom>
        </p:spPr>
        <p:txBody>
          <a:bodyPr lIns="0" tIns="0" rIns="0" bIns="0" rtlCol="0" anchor="t">
            <a:spAutoFit/>
          </a:bodyPr>
          <a:lstStyle/>
          <a:p>
            <a:pPr algn="ctr">
              <a:lnSpc>
                <a:spcPts val="4415"/>
              </a:lnSpc>
            </a:pPr>
            <a:r>
              <a:rPr lang="en-US" sz="3153">
                <a:solidFill>
                  <a:srgbClr val="000000"/>
                </a:solidFill>
                <a:latin typeface="ABeeZee Bold"/>
              </a:rPr>
              <a:t>CYBER </a:t>
            </a:r>
          </a:p>
          <a:p>
            <a:pPr algn="ctr">
              <a:lnSpc>
                <a:spcPts val="4415"/>
              </a:lnSpc>
            </a:pPr>
            <a:r>
              <a:rPr lang="en-US" sz="3153">
                <a:solidFill>
                  <a:srgbClr val="000000"/>
                </a:solidFill>
                <a:latin typeface="ABeeZee Bold"/>
              </a:rPr>
              <a:t>BULLYING</a:t>
            </a:r>
          </a:p>
        </p:txBody>
      </p:sp>
      <p:pic>
        <p:nvPicPr>
          <p:cNvPr id="18" name="Picture 1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247667" y="6305306"/>
            <a:ext cx="3225582" cy="3184529"/>
          </a:xfrm>
          <a:prstGeom prst="rect">
            <a:avLst/>
          </a:prstGeom>
        </p:spPr>
      </p:pic>
      <p:pic>
        <p:nvPicPr>
          <p:cNvPr id="19" name="Picture 1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531209" y="6364820"/>
            <a:ext cx="3225582" cy="3184529"/>
          </a:xfrm>
          <a:prstGeom prst="rect">
            <a:avLst/>
          </a:prstGeom>
        </p:spPr>
      </p:pic>
      <p:pic>
        <p:nvPicPr>
          <p:cNvPr id="20" name="Picture 2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816649" y="6305306"/>
            <a:ext cx="3225582" cy="3184529"/>
          </a:xfrm>
          <a:prstGeom prst="rect">
            <a:avLst/>
          </a:prstGeom>
        </p:spPr>
      </p:pic>
      <p:pic>
        <p:nvPicPr>
          <p:cNvPr id="21" name="Picture 2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104519" y="6305306"/>
            <a:ext cx="3225582" cy="3184529"/>
          </a:xfrm>
          <a:prstGeom prst="rect">
            <a:avLst/>
          </a:prstGeom>
        </p:spPr>
      </p:pic>
      <p:grpSp>
        <p:nvGrpSpPr>
          <p:cNvPr id="22" name="Group 22"/>
          <p:cNvGrpSpPr>
            <a:grpSpLocks noChangeAspect="1"/>
          </p:cNvGrpSpPr>
          <p:nvPr/>
        </p:nvGrpSpPr>
        <p:grpSpPr>
          <a:xfrm>
            <a:off x="8775130" y="1651579"/>
            <a:ext cx="6534614" cy="3748176"/>
            <a:chOff x="0" y="0"/>
            <a:chExt cx="7981950" cy="4578350"/>
          </a:xfrm>
        </p:grpSpPr>
        <p:sp>
          <p:nvSpPr>
            <p:cNvPr id="23" name="Freeform 23"/>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24" name="Freeform 24"/>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5" name="Freeform 25"/>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6" name="Freeform 26"/>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7" name="Freeform 27"/>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12"/>
              <a:stretch>
                <a:fillRect l="-2153" r="-2153"/>
              </a:stretch>
            </a:blipFill>
          </p:spPr>
        </p:sp>
      </p:grpSp>
      <p:sp>
        <p:nvSpPr>
          <p:cNvPr id="28" name="TextBox 28"/>
          <p:cNvSpPr txBox="1"/>
          <p:nvPr/>
        </p:nvSpPr>
        <p:spPr>
          <a:xfrm>
            <a:off x="5378522" y="59804"/>
            <a:ext cx="7048500" cy="1012179"/>
          </a:xfrm>
          <a:prstGeom prst="rect">
            <a:avLst/>
          </a:prstGeom>
        </p:spPr>
        <p:txBody>
          <a:bodyPr lIns="0" tIns="0" rIns="0" bIns="0" rtlCol="0" anchor="t">
            <a:spAutoFit/>
          </a:bodyPr>
          <a:lstStyle/>
          <a:p>
            <a:pPr algn="ctr">
              <a:lnSpc>
                <a:spcPts val="8260"/>
              </a:lnSpc>
            </a:pPr>
            <a:r>
              <a:rPr lang="en-US" sz="5900">
                <a:solidFill>
                  <a:srgbClr val="36B7F8"/>
                </a:solidFill>
                <a:latin typeface="ABeeZee"/>
              </a:rPr>
              <a:t>Problem</a:t>
            </a:r>
            <a:r>
              <a:rPr lang="en-US" sz="5900">
                <a:solidFill>
                  <a:srgbClr val="FFFFFF"/>
                </a:solidFill>
                <a:latin typeface="ABeeZee"/>
              </a:rPr>
              <a:t> statement </a:t>
            </a:r>
          </a:p>
        </p:txBody>
      </p:sp>
      <p:sp>
        <p:nvSpPr>
          <p:cNvPr id="29" name="TextBox 29"/>
          <p:cNvSpPr txBox="1"/>
          <p:nvPr/>
        </p:nvSpPr>
        <p:spPr>
          <a:xfrm>
            <a:off x="227915" y="2348958"/>
            <a:ext cx="5918117" cy="1771650"/>
          </a:xfrm>
          <a:prstGeom prst="rect">
            <a:avLst/>
          </a:prstGeom>
        </p:spPr>
        <p:txBody>
          <a:bodyPr lIns="0" tIns="0" rIns="0" bIns="0" rtlCol="0" anchor="t">
            <a:spAutoFit/>
          </a:bodyPr>
          <a:lstStyle/>
          <a:p>
            <a:pPr algn="ctr">
              <a:lnSpc>
                <a:spcPts val="2807"/>
              </a:lnSpc>
              <a:spcBef>
                <a:spcPct val="0"/>
              </a:spcBef>
            </a:pPr>
            <a:r>
              <a:rPr lang="en-US" sz="2339" spc="114">
                <a:solidFill>
                  <a:srgbClr val="F8F9F9"/>
                </a:solidFill>
                <a:latin typeface="Anonymous Pro"/>
              </a:rPr>
              <a:t>WHATEVER INFORMATION OR PERSONAL DETAILS ARE SHARED ON THE INTERNET STAY ONLINE FOREVER AS IT IS EXTREMELY DIFFICULT TO DELETE THE INFORMATION COMPLETELY</a:t>
            </a:r>
          </a:p>
        </p:txBody>
      </p:sp>
      <p:sp>
        <p:nvSpPr>
          <p:cNvPr id="30" name="TextBox 30"/>
          <p:cNvSpPr txBox="1"/>
          <p:nvPr/>
        </p:nvSpPr>
        <p:spPr>
          <a:xfrm>
            <a:off x="1533497" y="7318500"/>
            <a:ext cx="2087880" cy="1091467"/>
          </a:xfrm>
          <a:prstGeom prst="rect">
            <a:avLst/>
          </a:prstGeom>
        </p:spPr>
        <p:txBody>
          <a:bodyPr lIns="0" tIns="0" rIns="0" bIns="0" rtlCol="0" anchor="t">
            <a:spAutoFit/>
          </a:bodyPr>
          <a:lstStyle/>
          <a:p>
            <a:pPr algn="ctr">
              <a:lnSpc>
                <a:spcPts val="4415"/>
              </a:lnSpc>
            </a:pPr>
            <a:r>
              <a:rPr lang="en-US" sz="3153">
                <a:solidFill>
                  <a:srgbClr val="000000"/>
                </a:solidFill>
                <a:latin typeface="ABeeZee Bold"/>
              </a:rPr>
              <a:t>EMAIL </a:t>
            </a:r>
          </a:p>
          <a:p>
            <a:pPr algn="ctr">
              <a:lnSpc>
                <a:spcPts val="4415"/>
              </a:lnSpc>
            </a:pPr>
            <a:r>
              <a:rPr lang="en-US" sz="3153">
                <a:solidFill>
                  <a:srgbClr val="000000"/>
                </a:solidFill>
                <a:latin typeface="Open Sans Bold"/>
              </a:rPr>
              <a:t>SPOOFING</a:t>
            </a:r>
          </a:p>
        </p:txBody>
      </p:sp>
      <p:sp>
        <p:nvSpPr>
          <p:cNvPr id="31" name="TextBox 31"/>
          <p:cNvSpPr txBox="1"/>
          <p:nvPr/>
        </p:nvSpPr>
        <p:spPr>
          <a:xfrm>
            <a:off x="9809326" y="2301333"/>
            <a:ext cx="4466223" cy="1909074"/>
          </a:xfrm>
          <a:prstGeom prst="rect">
            <a:avLst/>
          </a:prstGeom>
        </p:spPr>
        <p:txBody>
          <a:bodyPr lIns="0" tIns="0" rIns="0" bIns="0" rtlCol="0" anchor="t">
            <a:spAutoFit/>
          </a:bodyPr>
          <a:lstStyle/>
          <a:p>
            <a:pPr algn="ctr">
              <a:lnSpc>
                <a:spcPts val="3017"/>
              </a:lnSpc>
              <a:spcBef>
                <a:spcPct val="0"/>
              </a:spcBef>
            </a:pPr>
            <a:r>
              <a:rPr lang="en-US" sz="2155">
                <a:solidFill>
                  <a:srgbClr val="F8F9F9"/>
                </a:solidFill>
                <a:latin typeface="Anonymous Pro Bold"/>
              </a:rPr>
              <a:t>ANYONE WHO USES A COMPUTER CONNECTED TO THE INTERNET IS SUSCEPTIBLE TO THE</a:t>
            </a:r>
          </a:p>
          <a:p>
            <a:pPr algn="ctr">
              <a:lnSpc>
                <a:spcPts val="3017"/>
              </a:lnSpc>
              <a:spcBef>
                <a:spcPct val="0"/>
              </a:spcBef>
            </a:pPr>
            <a:r>
              <a:rPr lang="en-US" sz="2155">
                <a:solidFill>
                  <a:srgbClr val="F8F9F9"/>
                </a:solidFill>
                <a:latin typeface="Anonymous Pro Bold"/>
              </a:rPr>
              <a:t>THREATS THAT COMPUTER HACKERS AND ONLINE PREDATORS POSE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
        <p:cNvGrpSpPr/>
        <p:nvPr/>
      </p:nvGrpSpPr>
      <p:grpSpPr>
        <a:xfrm>
          <a:off x="0" y="0"/>
          <a:ext cx="0" cy="0"/>
          <a:chOff x="0" y="0"/>
          <a:chExt cx="0" cy="0"/>
        </a:xfrm>
      </p:grpSpPr>
      <p:grpSp>
        <p:nvGrpSpPr>
          <p:cNvPr id="2" name="Group 2"/>
          <p:cNvGrpSpPr/>
          <p:nvPr/>
        </p:nvGrpSpPr>
        <p:grpSpPr>
          <a:xfrm>
            <a:off x="346285" y="3736619"/>
            <a:ext cx="5133093" cy="4635122"/>
            <a:chOff x="0" y="0"/>
            <a:chExt cx="6844124" cy="6180162"/>
          </a:xfrm>
        </p:grpSpPr>
        <p:sp>
          <p:nvSpPr>
            <p:cNvPr id="3" name="TextBox 3"/>
            <p:cNvSpPr txBox="1"/>
            <p:nvPr/>
          </p:nvSpPr>
          <p:spPr>
            <a:xfrm>
              <a:off x="1228468" y="5888244"/>
              <a:ext cx="515480" cy="291918"/>
            </a:xfrm>
            <a:prstGeom prst="rect">
              <a:avLst/>
            </a:prstGeom>
          </p:spPr>
          <p:txBody>
            <a:bodyPr lIns="0" tIns="0" rIns="0" bIns="0" rtlCol="0" anchor="t">
              <a:spAutoFit/>
            </a:bodyPr>
            <a:lstStyle/>
            <a:p>
              <a:pPr algn="ctr">
                <a:lnSpc>
                  <a:spcPts val="1852"/>
                </a:lnSpc>
              </a:pPr>
              <a:r>
                <a:rPr lang="en-US" sz="1323">
                  <a:solidFill>
                    <a:srgbClr val="FFFFFF"/>
                  </a:solidFill>
                  <a:latin typeface="Open Sans Light"/>
                </a:rPr>
                <a:t>2014</a:t>
              </a:r>
            </a:p>
          </p:txBody>
        </p:sp>
        <p:sp>
          <p:nvSpPr>
            <p:cNvPr id="4" name="TextBox 4"/>
            <p:cNvSpPr txBox="1"/>
            <p:nvPr/>
          </p:nvSpPr>
          <p:spPr>
            <a:xfrm>
              <a:off x="1858811" y="5888244"/>
              <a:ext cx="515480" cy="291918"/>
            </a:xfrm>
            <a:prstGeom prst="rect">
              <a:avLst/>
            </a:prstGeom>
          </p:spPr>
          <p:txBody>
            <a:bodyPr lIns="0" tIns="0" rIns="0" bIns="0" rtlCol="0" anchor="t">
              <a:spAutoFit/>
            </a:bodyPr>
            <a:lstStyle/>
            <a:p>
              <a:pPr algn="ctr">
                <a:lnSpc>
                  <a:spcPts val="1852"/>
                </a:lnSpc>
              </a:pPr>
              <a:r>
                <a:rPr lang="en-US" sz="1323">
                  <a:solidFill>
                    <a:srgbClr val="FFFFFF"/>
                  </a:solidFill>
                  <a:latin typeface="Open Sans Light"/>
                </a:rPr>
                <a:t>2015</a:t>
              </a:r>
            </a:p>
          </p:txBody>
        </p:sp>
        <p:sp>
          <p:nvSpPr>
            <p:cNvPr id="5" name="TextBox 5"/>
            <p:cNvSpPr txBox="1"/>
            <p:nvPr/>
          </p:nvSpPr>
          <p:spPr>
            <a:xfrm>
              <a:off x="2489154" y="5888244"/>
              <a:ext cx="515480" cy="291918"/>
            </a:xfrm>
            <a:prstGeom prst="rect">
              <a:avLst/>
            </a:prstGeom>
          </p:spPr>
          <p:txBody>
            <a:bodyPr lIns="0" tIns="0" rIns="0" bIns="0" rtlCol="0" anchor="t">
              <a:spAutoFit/>
            </a:bodyPr>
            <a:lstStyle/>
            <a:p>
              <a:pPr algn="ctr">
                <a:lnSpc>
                  <a:spcPts val="1852"/>
                </a:lnSpc>
              </a:pPr>
              <a:r>
                <a:rPr lang="en-US" sz="1323">
                  <a:solidFill>
                    <a:srgbClr val="FFFFFF"/>
                  </a:solidFill>
                  <a:latin typeface="Open Sans Light"/>
                </a:rPr>
                <a:t>2016</a:t>
              </a:r>
            </a:p>
          </p:txBody>
        </p:sp>
        <p:sp>
          <p:nvSpPr>
            <p:cNvPr id="6" name="TextBox 6"/>
            <p:cNvSpPr txBox="1"/>
            <p:nvPr/>
          </p:nvSpPr>
          <p:spPr>
            <a:xfrm>
              <a:off x="3119497" y="5888244"/>
              <a:ext cx="515480" cy="291918"/>
            </a:xfrm>
            <a:prstGeom prst="rect">
              <a:avLst/>
            </a:prstGeom>
          </p:spPr>
          <p:txBody>
            <a:bodyPr lIns="0" tIns="0" rIns="0" bIns="0" rtlCol="0" anchor="t">
              <a:spAutoFit/>
            </a:bodyPr>
            <a:lstStyle/>
            <a:p>
              <a:pPr algn="ctr">
                <a:lnSpc>
                  <a:spcPts val="1852"/>
                </a:lnSpc>
              </a:pPr>
              <a:r>
                <a:rPr lang="en-US" sz="1323">
                  <a:solidFill>
                    <a:srgbClr val="FFFFFF"/>
                  </a:solidFill>
                  <a:latin typeface="Open Sans Light"/>
                </a:rPr>
                <a:t>2017</a:t>
              </a:r>
            </a:p>
          </p:txBody>
        </p:sp>
        <p:sp>
          <p:nvSpPr>
            <p:cNvPr id="7" name="TextBox 7"/>
            <p:cNvSpPr txBox="1"/>
            <p:nvPr/>
          </p:nvSpPr>
          <p:spPr>
            <a:xfrm>
              <a:off x="3749840" y="5888244"/>
              <a:ext cx="515480" cy="291918"/>
            </a:xfrm>
            <a:prstGeom prst="rect">
              <a:avLst/>
            </a:prstGeom>
          </p:spPr>
          <p:txBody>
            <a:bodyPr lIns="0" tIns="0" rIns="0" bIns="0" rtlCol="0" anchor="t">
              <a:spAutoFit/>
            </a:bodyPr>
            <a:lstStyle/>
            <a:p>
              <a:pPr algn="ctr">
                <a:lnSpc>
                  <a:spcPts val="1852"/>
                </a:lnSpc>
              </a:pPr>
              <a:r>
                <a:rPr lang="en-US" sz="1323">
                  <a:solidFill>
                    <a:srgbClr val="FFFFFF"/>
                  </a:solidFill>
                  <a:latin typeface="Open Sans Light"/>
                </a:rPr>
                <a:t>2018</a:t>
              </a:r>
            </a:p>
          </p:txBody>
        </p:sp>
        <p:sp>
          <p:nvSpPr>
            <p:cNvPr id="8" name="TextBox 8"/>
            <p:cNvSpPr txBox="1"/>
            <p:nvPr/>
          </p:nvSpPr>
          <p:spPr>
            <a:xfrm>
              <a:off x="4380183" y="5888244"/>
              <a:ext cx="515480" cy="291918"/>
            </a:xfrm>
            <a:prstGeom prst="rect">
              <a:avLst/>
            </a:prstGeom>
          </p:spPr>
          <p:txBody>
            <a:bodyPr lIns="0" tIns="0" rIns="0" bIns="0" rtlCol="0" anchor="t">
              <a:spAutoFit/>
            </a:bodyPr>
            <a:lstStyle/>
            <a:p>
              <a:pPr algn="ctr">
                <a:lnSpc>
                  <a:spcPts val="1852"/>
                </a:lnSpc>
              </a:pPr>
              <a:r>
                <a:rPr lang="en-US" sz="1323">
                  <a:solidFill>
                    <a:srgbClr val="FFFFFF"/>
                  </a:solidFill>
                  <a:latin typeface="Open Sans Light"/>
                </a:rPr>
                <a:t>2019</a:t>
              </a:r>
            </a:p>
          </p:txBody>
        </p:sp>
        <p:sp>
          <p:nvSpPr>
            <p:cNvPr id="9" name="TextBox 9"/>
            <p:cNvSpPr txBox="1"/>
            <p:nvPr/>
          </p:nvSpPr>
          <p:spPr>
            <a:xfrm>
              <a:off x="5010526" y="5888244"/>
              <a:ext cx="515480" cy="291918"/>
            </a:xfrm>
            <a:prstGeom prst="rect">
              <a:avLst/>
            </a:prstGeom>
          </p:spPr>
          <p:txBody>
            <a:bodyPr lIns="0" tIns="0" rIns="0" bIns="0" rtlCol="0" anchor="t">
              <a:spAutoFit/>
            </a:bodyPr>
            <a:lstStyle/>
            <a:p>
              <a:pPr algn="ctr">
                <a:lnSpc>
                  <a:spcPts val="1852"/>
                </a:lnSpc>
              </a:pPr>
              <a:r>
                <a:rPr lang="en-US" sz="1323">
                  <a:solidFill>
                    <a:srgbClr val="FFFFFF"/>
                  </a:solidFill>
                  <a:latin typeface="Open Sans Light"/>
                </a:rPr>
                <a:t>2020</a:t>
              </a:r>
            </a:p>
          </p:txBody>
        </p:sp>
        <p:sp>
          <p:nvSpPr>
            <p:cNvPr id="10" name="TextBox 10"/>
            <p:cNvSpPr txBox="1"/>
            <p:nvPr/>
          </p:nvSpPr>
          <p:spPr>
            <a:xfrm>
              <a:off x="5640869" y="5888244"/>
              <a:ext cx="515480" cy="291918"/>
            </a:xfrm>
            <a:prstGeom prst="rect">
              <a:avLst/>
            </a:prstGeom>
          </p:spPr>
          <p:txBody>
            <a:bodyPr lIns="0" tIns="0" rIns="0" bIns="0" rtlCol="0" anchor="t">
              <a:spAutoFit/>
            </a:bodyPr>
            <a:lstStyle/>
            <a:p>
              <a:pPr algn="ctr">
                <a:lnSpc>
                  <a:spcPts val="1852"/>
                </a:lnSpc>
              </a:pPr>
              <a:r>
                <a:rPr lang="en-US" sz="1323">
                  <a:solidFill>
                    <a:srgbClr val="FFFFFF"/>
                  </a:solidFill>
                  <a:latin typeface="Open Sans Light"/>
                </a:rPr>
                <a:t>2021</a:t>
              </a:r>
            </a:p>
          </p:txBody>
        </p:sp>
        <p:sp>
          <p:nvSpPr>
            <p:cNvPr id="11" name="TextBox 11"/>
            <p:cNvSpPr txBox="1"/>
            <p:nvPr/>
          </p:nvSpPr>
          <p:spPr>
            <a:xfrm>
              <a:off x="6271212" y="5888244"/>
              <a:ext cx="515480" cy="291918"/>
            </a:xfrm>
            <a:prstGeom prst="rect">
              <a:avLst/>
            </a:prstGeom>
          </p:spPr>
          <p:txBody>
            <a:bodyPr lIns="0" tIns="0" rIns="0" bIns="0" rtlCol="0" anchor="t">
              <a:spAutoFit/>
            </a:bodyPr>
            <a:lstStyle/>
            <a:p>
              <a:pPr algn="ctr">
                <a:lnSpc>
                  <a:spcPts val="1852"/>
                </a:lnSpc>
              </a:pPr>
              <a:r>
                <a:rPr lang="en-US" sz="1323">
                  <a:solidFill>
                    <a:srgbClr val="FFFFFF"/>
                  </a:solidFill>
                  <a:latin typeface="Open Sans Light"/>
                </a:rPr>
                <a:t>2022</a:t>
              </a:r>
            </a:p>
          </p:txBody>
        </p:sp>
        <p:grpSp>
          <p:nvGrpSpPr>
            <p:cNvPr id="12" name="Group 12"/>
            <p:cNvGrpSpPr>
              <a:grpSpLocks noChangeAspect="1"/>
            </p:cNvGrpSpPr>
            <p:nvPr/>
          </p:nvGrpSpPr>
          <p:grpSpPr>
            <a:xfrm>
              <a:off x="1171037" y="131672"/>
              <a:ext cx="5673087" cy="5673087"/>
              <a:chOff x="0" y="0"/>
              <a:chExt cx="10287000" cy="10287000"/>
            </a:xfrm>
          </p:grpSpPr>
          <p:sp>
            <p:nvSpPr>
              <p:cNvPr id="13" name="Freeform 13"/>
              <p:cNvSpPr/>
              <p:nvPr/>
            </p:nvSpPr>
            <p:spPr>
              <a:xfrm>
                <a:off x="0" y="-63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solidFill>
            </p:spPr>
          </p:sp>
          <p:sp>
            <p:nvSpPr>
              <p:cNvPr id="14" name="Freeform 14"/>
              <p:cNvSpPr/>
              <p:nvPr/>
            </p:nvSpPr>
            <p:spPr>
              <a:xfrm>
                <a:off x="0" y="256540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solidFill>
            </p:spPr>
          </p:sp>
          <p:sp>
            <p:nvSpPr>
              <p:cNvPr id="15" name="Freeform 15"/>
              <p:cNvSpPr/>
              <p:nvPr/>
            </p:nvSpPr>
            <p:spPr>
              <a:xfrm>
                <a:off x="0" y="51371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solidFill>
            </p:spPr>
          </p:sp>
          <p:sp>
            <p:nvSpPr>
              <p:cNvPr id="16" name="Freeform 16"/>
              <p:cNvSpPr/>
              <p:nvPr/>
            </p:nvSpPr>
            <p:spPr>
              <a:xfrm>
                <a:off x="0" y="770890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solidFill>
            </p:spPr>
          </p:sp>
          <p:sp>
            <p:nvSpPr>
              <p:cNvPr id="17" name="Freeform 17"/>
              <p:cNvSpPr/>
              <p:nvPr/>
            </p:nvSpPr>
            <p:spPr>
              <a:xfrm>
                <a:off x="0" y="102806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solidFill>
            </p:spPr>
          </p:sp>
        </p:grpSp>
        <p:sp>
          <p:nvSpPr>
            <p:cNvPr id="18" name="TextBox 18"/>
            <p:cNvSpPr txBox="1"/>
            <p:nvPr/>
          </p:nvSpPr>
          <p:spPr>
            <a:xfrm>
              <a:off x="0" y="-28575"/>
              <a:ext cx="1058976" cy="291918"/>
            </a:xfrm>
            <a:prstGeom prst="rect">
              <a:avLst/>
            </a:prstGeom>
          </p:spPr>
          <p:txBody>
            <a:bodyPr lIns="0" tIns="0" rIns="0" bIns="0" rtlCol="0" anchor="t">
              <a:spAutoFit/>
            </a:bodyPr>
            <a:lstStyle/>
            <a:p>
              <a:pPr algn="r">
                <a:lnSpc>
                  <a:spcPts val="1852"/>
                </a:lnSpc>
              </a:pPr>
              <a:r>
                <a:rPr lang="en-US" sz="1323">
                  <a:solidFill>
                    <a:srgbClr val="FFFFFF"/>
                  </a:solidFill>
                  <a:latin typeface="Open Sans Light"/>
                </a:rPr>
                <a:t>2,000,000 </a:t>
              </a:r>
            </a:p>
          </p:txBody>
        </p:sp>
        <p:sp>
          <p:nvSpPr>
            <p:cNvPr id="19" name="TextBox 19"/>
            <p:cNvSpPr txBox="1"/>
            <p:nvPr/>
          </p:nvSpPr>
          <p:spPr>
            <a:xfrm>
              <a:off x="0" y="1389697"/>
              <a:ext cx="1058976" cy="291918"/>
            </a:xfrm>
            <a:prstGeom prst="rect">
              <a:avLst/>
            </a:prstGeom>
          </p:spPr>
          <p:txBody>
            <a:bodyPr lIns="0" tIns="0" rIns="0" bIns="0" rtlCol="0" anchor="t">
              <a:spAutoFit/>
            </a:bodyPr>
            <a:lstStyle/>
            <a:p>
              <a:pPr algn="r">
                <a:lnSpc>
                  <a:spcPts val="1852"/>
                </a:lnSpc>
              </a:pPr>
              <a:r>
                <a:rPr lang="en-US" sz="1323">
                  <a:solidFill>
                    <a:srgbClr val="FFFFFF"/>
                  </a:solidFill>
                  <a:latin typeface="Open Sans Light"/>
                </a:rPr>
                <a:t>1,500,000 </a:t>
              </a:r>
            </a:p>
          </p:txBody>
        </p:sp>
        <p:sp>
          <p:nvSpPr>
            <p:cNvPr id="20" name="TextBox 20"/>
            <p:cNvSpPr txBox="1"/>
            <p:nvPr/>
          </p:nvSpPr>
          <p:spPr>
            <a:xfrm>
              <a:off x="0" y="2807968"/>
              <a:ext cx="1058976" cy="291918"/>
            </a:xfrm>
            <a:prstGeom prst="rect">
              <a:avLst/>
            </a:prstGeom>
          </p:spPr>
          <p:txBody>
            <a:bodyPr lIns="0" tIns="0" rIns="0" bIns="0" rtlCol="0" anchor="t">
              <a:spAutoFit/>
            </a:bodyPr>
            <a:lstStyle/>
            <a:p>
              <a:pPr algn="r">
                <a:lnSpc>
                  <a:spcPts val="1852"/>
                </a:lnSpc>
              </a:pPr>
              <a:r>
                <a:rPr lang="en-US" sz="1323">
                  <a:solidFill>
                    <a:srgbClr val="FFFFFF"/>
                  </a:solidFill>
                  <a:latin typeface="Open Sans Light"/>
                </a:rPr>
                <a:t>1,000,000 </a:t>
              </a:r>
            </a:p>
          </p:txBody>
        </p:sp>
        <p:sp>
          <p:nvSpPr>
            <p:cNvPr id="21" name="TextBox 21"/>
            <p:cNvSpPr txBox="1"/>
            <p:nvPr/>
          </p:nvSpPr>
          <p:spPr>
            <a:xfrm>
              <a:off x="179298" y="4226240"/>
              <a:ext cx="879679" cy="291918"/>
            </a:xfrm>
            <a:prstGeom prst="rect">
              <a:avLst/>
            </a:prstGeom>
          </p:spPr>
          <p:txBody>
            <a:bodyPr lIns="0" tIns="0" rIns="0" bIns="0" rtlCol="0" anchor="t">
              <a:spAutoFit/>
            </a:bodyPr>
            <a:lstStyle/>
            <a:p>
              <a:pPr algn="r">
                <a:lnSpc>
                  <a:spcPts val="1852"/>
                </a:lnSpc>
              </a:pPr>
              <a:r>
                <a:rPr lang="en-US" sz="1323">
                  <a:solidFill>
                    <a:srgbClr val="FFFFFF"/>
                  </a:solidFill>
                  <a:latin typeface="Open Sans Light"/>
                </a:rPr>
                <a:t>500,000 </a:t>
              </a:r>
            </a:p>
          </p:txBody>
        </p:sp>
        <p:sp>
          <p:nvSpPr>
            <p:cNvPr id="22" name="TextBox 22"/>
            <p:cNvSpPr txBox="1"/>
            <p:nvPr/>
          </p:nvSpPr>
          <p:spPr>
            <a:xfrm>
              <a:off x="874076" y="5644512"/>
              <a:ext cx="184901" cy="291918"/>
            </a:xfrm>
            <a:prstGeom prst="rect">
              <a:avLst/>
            </a:prstGeom>
          </p:spPr>
          <p:txBody>
            <a:bodyPr lIns="0" tIns="0" rIns="0" bIns="0" rtlCol="0" anchor="t">
              <a:spAutoFit/>
            </a:bodyPr>
            <a:lstStyle/>
            <a:p>
              <a:pPr algn="r">
                <a:lnSpc>
                  <a:spcPts val="1852"/>
                </a:lnSpc>
              </a:pPr>
              <a:r>
                <a:rPr lang="en-US" sz="1323">
                  <a:solidFill>
                    <a:srgbClr val="FFFFFF"/>
                  </a:solidFill>
                  <a:latin typeface="Open Sans Light"/>
                </a:rPr>
                <a:t>0 </a:t>
              </a:r>
            </a:p>
          </p:txBody>
        </p:sp>
        <p:grpSp>
          <p:nvGrpSpPr>
            <p:cNvPr id="23" name="Group 23"/>
            <p:cNvGrpSpPr>
              <a:grpSpLocks noChangeAspect="1"/>
            </p:cNvGrpSpPr>
            <p:nvPr/>
          </p:nvGrpSpPr>
          <p:grpSpPr>
            <a:xfrm>
              <a:off x="1451190" y="1273818"/>
              <a:ext cx="5112782" cy="4512349"/>
              <a:chOff x="508000" y="2071052"/>
              <a:chExt cx="9271000" cy="8182235"/>
            </a:xfrm>
          </p:grpSpPr>
          <p:sp>
            <p:nvSpPr>
              <p:cNvPr id="24" name="Freeform 24"/>
              <p:cNvSpPr/>
              <p:nvPr/>
            </p:nvSpPr>
            <p:spPr>
              <a:xfrm>
                <a:off x="508000" y="10098233"/>
                <a:ext cx="1235761" cy="154771"/>
              </a:xfrm>
              <a:custGeom>
                <a:avLst/>
                <a:gdLst/>
                <a:ahLst/>
                <a:cxnLst/>
                <a:rect l="l" t="t" r="r" b="b"/>
                <a:pathLst>
                  <a:path w="1235761" h="154771">
                    <a:moveTo>
                      <a:pt x="127000" y="91555"/>
                    </a:moveTo>
                    <a:cubicBezTo>
                      <a:pt x="126844" y="56596"/>
                      <a:pt x="98460" y="28339"/>
                      <a:pt x="63500" y="28339"/>
                    </a:cubicBezTo>
                    <a:cubicBezTo>
                      <a:pt x="28540" y="28339"/>
                      <a:pt x="156" y="56596"/>
                      <a:pt x="0" y="91555"/>
                    </a:cubicBezTo>
                    <a:cubicBezTo>
                      <a:pt x="156" y="126514"/>
                      <a:pt x="28540" y="154771"/>
                      <a:pt x="63500" y="154771"/>
                    </a:cubicBezTo>
                    <a:cubicBezTo>
                      <a:pt x="98460" y="154771"/>
                      <a:pt x="126844" y="126514"/>
                      <a:pt x="127000" y="91555"/>
                    </a:cubicBezTo>
                    <a:close/>
                    <a:moveTo>
                      <a:pt x="61946" y="63022"/>
                    </a:moveTo>
                    <a:cubicBezTo>
                      <a:pt x="46242" y="63947"/>
                      <a:pt x="34239" y="77393"/>
                      <a:pt x="35095" y="93102"/>
                    </a:cubicBezTo>
                    <a:cubicBezTo>
                      <a:pt x="35950" y="108810"/>
                      <a:pt x="49341" y="120873"/>
                      <a:pt x="65054" y="120087"/>
                    </a:cubicBezTo>
                    <a:lnTo>
                      <a:pt x="1208054" y="57851"/>
                    </a:lnTo>
                    <a:cubicBezTo>
                      <a:pt x="1223758" y="56925"/>
                      <a:pt x="1235761" y="43480"/>
                      <a:pt x="1234905" y="27771"/>
                    </a:cubicBezTo>
                    <a:cubicBezTo>
                      <a:pt x="1234050" y="12063"/>
                      <a:pt x="1220659" y="0"/>
                      <a:pt x="1204946" y="785"/>
                    </a:cubicBezTo>
                    <a:close/>
                  </a:path>
                </a:pathLst>
              </a:custGeom>
              <a:solidFill>
                <a:srgbClr val="6CE5E8"/>
              </a:solidFill>
            </p:spPr>
          </p:sp>
          <p:sp>
            <p:nvSpPr>
              <p:cNvPr id="25" name="Freeform 25"/>
              <p:cNvSpPr/>
              <p:nvPr/>
            </p:nvSpPr>
            <p:spPr>
              <a:xfrm>
                <a:off x="1651000" y="9776971"/>
                <a:ext cx="1238129" cy="413797"/>
              </a:xfrm>
              <a:custGeom>
                <a:avLst/>
                <a:gdLst/>
                <a:ahLst/>
                <a:cxnLst/>
                <a:rect l="l" t="t" r="r" b="b"/>
                <a:pathLst>
                  <a:path w="1238129" h="413797">
                    <a:moveTo>
                      <a:pt x="127000" y="350581"/>
                    </a:moveTo>
                    <a:cubicBezTo>
                      <a:pt x="126844" y="315621"/>
                      <a:pt x="98459" y="287364"/>
                      <a:pt x="63500" y="287364"/>
                    </a:cubicBezTo>
                    <a:cubicBezTo>
                      <a:pt x="28541" y="287364"/>
                      <a:pt x="156" y="315621"/>
                      <a:pt x="0" y="350581"/>
                    </a:cubicBezTo>
                    <a:cubicBezTo>
                      <a:pt x="156" y="385540"/>
                      <a:pt x="28541" y="413797"/>
                      <a:pt x="63500" y="413797"/>
                    </a:cubicBezTo>
                    <a:cubicBezTo>
                      <a:pt x="98459" y="413797"/>
                      <a:pt x="126844" y="385540"/>
                      <a:pt x="127000" y="350581"/>
                    </a:cubicBezTo>
                    <a:close/>
                    <a:moveTo>
                      <a:pt x="55821" y="323057"/>
                    </a:moveTo>
                    <a:cubicBezTo>
                      <a:pt x="40687" y="327352"/>
                      <a:pt x="31871" y="343073"/>
                      <a:pt x="36099" y="358226"/>
                    </a:cubicBezTo>
                    <a:cubicBezTo>
                      <a:pt x="40327" y="373378"/>
                      <a:pt x="56007" y="382265"/>
                      <a:pt x="71179" y="378104"/>
                    </a:cubicBezTo>
                    <a:lnTo>
                      <a:pt x="1214179" y="59208"/>
                    </a:lnTo>
                    <a:cubicBezTo>
                      <a:pt x="1229313" y="54913"/>
                      <a:pt x="1238129" y="39192"/>
                      <a:pt x="1233901" y="24039"/>
                    </a:cubicBezTo>
                    <a:cubicBezTo>
                      <a:pt x="1229673" y="8886"/>
                      <a:pt x="1213993" y="0"/>
                      <a:pt x="1198821" y="4160"/>
                    </a:cubicBezTo>
                    <a:close/>
                  </a:path>
                </a:pathLst>
              </a:custGeom>
              <a:solidFill>
                <a:srgbClr val="6CE5E8"/>
              </a:solidFill>
            </p:spPr>
          </p:sp>
          <p:sp>
            <p:nvSpPr>
              <p:cNvPr id="26" name="Freeform 26"/>
              <p:cNvSpPr/>
              <p:nvPr/>
            </p:nvSpPr>
            <p:spPr>
              <a:xfrm>
                <a:off x="2794000" y="9468424"/>
                <a:ext cx="1238065" cy="403447"/>
              </a:xfrm>
              <a:custGeom>
                <a:avLst/>
                <a:gdLst/>
                <a:ahLst/>
                <a:cxnLst/>
                <a:rect l="l" t="t" r="r" b="b"/>
                <a:pathLst>
                  <a:path w="1238065" h="403447">
                    <a:moveTo>
                      <a:pt x="127000" y="340231"/>
                    </a:moveTo>
                    <a:cubicBezTo>
                      <a:pt x="126844" y="305272"/>
                      <a:pt x="98459" y="277014"/>
                      <a:pt x="63500" y="277014"/>
                    </a:cubicBezTo>
                    <a:cubicBezTo>
                      <a:pt x="28541" y="277014"/>
                      <a:pt x="156" y="305272"/>
                      <a:pt x="0" y="340231"/>
                    </a:cubicBezTo>
                    <a:cubicBezTo>
                      <a:pt x="156" y="375190"/>
                      <a:pt x="28541" y="403447"/>
                      <a:pt x="63500" y="403447"/>
                    </a:cubicBezTo>
                    <a:cubicBezTo>
                      <a:pt x="98459" y="403447"/>
                      <a:pt x="126844" y="375190"/>
                      <a:pt x="127000" y="340231"/>
                    </a:cubicBezTo>
                    <a:close/>
                    <a:moveTo>
                      <a:pt x="56051" y="312643"/>
                    </a:moveTo>
                    <a:cubicBezTo>
                      <a:pt x="40882" y="316812"/>
                      <a:pt x="31935" y="332458"/>
                      <a:pt x="36036" y="347646"/>
                    </a:cubicBezTo>
                    <a:cubicBezTo>
                      <a:pt x="40137" y="362833"/>
                      <a:pt x="55743" y="371851"/>
                      <a:pt x="70949" y="367817"/>
                    </a:cubicBezTo>
                    <a:lnTo>
                      <a:pt x="1213948" y="59208"/>
                    </a:lnTo>
                    <a:cubicBezTo>
                      <a:pt x="1229118" y="55039"/>
                      <a:pt x="1238065" y="39393"/>
                      <a:pt x="1233964" y="24205"/>
                    </a:cubicBezTo>
                    <a:cubicBezTo>
                      <a:pt x="1229863" y="9018"/>
                      <a:pt x="1214258" y="0"/>
                      <a:pt x="1199052" y="4033"/>
                    </a:cubicBezTo>
                    <a:close/>
                  </a:path>
                </a:pathLst>
              </a:custGeom>
              <a:solidFill>
                <a:srgbClr val="6CE5E8"/>
              </a:solidFill>
            </p:spPr>
          </p:sp>
          <p:sp>
            <p:nvSpPr>
              <p:cNvPr id="27" name="Freeform 27"/>
              <p:cNvSpPr/>
              <p:nvPr/>
            </p:nvSpPr>
            <p:spPr>
              <a:xfrm>
                <a:off x="3937000" y="8666029"/>
                <a:ext cx="1238824" cy="897231"/>
              </a:xfrm>
              <a:custGeom>
                <a:avLst/>
                <a:gdLst/>
                <a:ahLst/>
                <a:cxnLst/>
                <a:rect l="l" t="t" r="r" b="b"/>
                <a:pathLst>
                  <a:path w="1238824" h="897231">
                    <a:moveTo>
                      <a:pt x="127000" y="834015"/>
                    </a:moveTo>
                    <a:cubicBezTo>
                      <a:pt x="126844" y="799056"/>
                      <a:pt x="98459" y="770799"/>
                      <a:pt x="63500" y="770799"/>
                    </a:cubicBezTo>
                    <a:cubicBezTo>
                      <a:pt x="28541" y="770799"/>
                      <a:pt x="156" y="799056"/>
                      <a:pt x="0" y="834015"/>
                    </a:cubicBezTo>
                    <a:cubicBezTo>
                      <a:pt x="156" y="868974"/>
                      <a:pt x="28541" y="897231"/>
                      <a:pt x="63500" y="897231"/>
                    </a:cubicBezTo>
                    <a:cubicBezTo>
                      <a:pt x="98459" y="897231"/>
                      <a:pt x="126844" y="868974"/>
                      <a:pt x="127000" y="834015"/>
                    </a:cubicBezTo>
                    <a:close/>
                    <a:moveTo>
                      <a:pt x="47092" y="810620"/>
                    </a:moveTo>
                    <a:cubicBezTo>
                      <a:pt x="34253" y="819711"/>
                      <a:pt x="31176" y="837470"/>
                      <a:pt x="40210" y="850350"/>
                    </a:cubicBezTo>
                    <a:cubicBezTo>
                      <a:pt x="49243" y="863230"/>
                      <a:pt x="66988" y="866385"/>
                      <a:pt x="79908" y="857410"/>
                    </a:cubicBezTo>
                    <a:lnTo>
                      <a:pt x="1222908" y="55765"/>
                    </a:lnTo>
                    <a:cubicBezTo>
                      <a:pt x="1235747" y="46674"/>
                      <a:pt x="1238824" y="28915"/>
                      <a:pt x="1229790" y="16036"/>
                    </a:cubicBezTo>
                    <a:cubicBezTo>
                      <a:pt x="1220757" y="3156"/>
                      <a:pt x="1203012" y="0"/>
                      <a:pt x="1190092" y="8976"/>
                    </a:cubicBezTo>
                    <a:close/>
                  </a:path>
                </a:pathLst>
              </a:custGeom>
              <a:solidFill>
                <a:srgbClr val="6CE5E8"/>
              </a:solidFill>
            </p:spPr>
          </p:sp>
          <p:sp>
            <p:nvSpPr>
              <p:cNvPr id="28" name="Freeform 28"/>
              <p:cNvSpPr/>
              <p:nvPr/>
            </p:nvSpPr>
            <p:spPr>
              <a:xfrm>
                <a:off x="5080000" y="7219798"/>
                <a:ext cx="1238619" cy="1541818"/>
              </a:xfrm>
              <a:custGeom>
                <a:avLst/>
                <a:gdLst/>
                <a:ahLst/>
                <a:cxnLst/>
                <a:rect l="l" t="t" r="r" b="b"/>
                <a:pathLst>
                  <a:path w="1238619" h="1541818">
                    <a:moveTo>
                      <a:pt x="127000" y="1478601"/>
                    </a:moveTo>
                    <a:cubicBezTo>
                      <a:pt x="126844" y="1443642"/>
                      <a:pt x="98459" y="1415385"/>
                      <a:pt x="63500" y="1415385"/>
                    </a:cubicBezTo>
                    <a:cubicBezTo>
                      <a:pt x="28541" y="1415385"/>
                      <a:pt x="156" y="1443642"/>
                      <a:pt x="0" y="1478601"/>
                    </a:cubicBezTo>
                    <a:cubicBezTo>
                      <a:pt x="156" y="1513560"/>
                      <a:pt x="28541" y="1541818"/>
                      <a:pt x="63500" y="1541818"/>
                    </a:cubicBezTo>
                    <a:cubicBezTo>
                      <a:pt x="98459" y="1541818"/>
                      <a:pt x="126844" y="1513560"/>
                      <a:pt x="127000" y="1478601"/>
                    </a:cubicBezTo>
                    <a:close/>
                    <a:moveTo>
                      <a:pt x="41080" y="1460885"/>
                    </a:moveTo>
                    <a:cubicBezTo>
                      <a:pt x="31381" y="1473272"/>
                      <a:pt x="33520" y="1491168"/>
                      <a:pt x="45863" y="1500922"/>
                    </a:cubicBezTo>
                    <a:cubicBezTo>
                      <a:pt x="58207" y="1510675"/>
                      <a:pt x="76112" y="1508617"/>
                      <a:pt x="85920" y="1496317"/>
                    </a:cubicBezTo>
                    <a:lnTo>
                      <a:pt x="1228920" y="49790"/>
                    </a:lnTo>
                    <a:cubicBezTo>
                      <a:pt x="1238619" y="37403"/>
                      <a:pt x="1236480" y="19507"/>
                      <a:pt x="1224137" y="9754"/>
                    </a:cubicBezTo>
                    <a:cubicBezTo>
                      <a:pt x="1211793" y="0"/>
                      <a:pt x="1193888" y="2058"/>
                      <a:pt x="1184080" y="14358"/>
                    </a:cubicBezTo>
                    <a:close/>
                  </a:path>
                </a:pathLst>
              </a:custGeom>
              <a:solidFill>
                <a:srgbClr val="6CE5E8"/>
              </a:solidFill>
            </p:spPr>
          </p:sp>
          <p:sp>
            <p:nvSpPr>
              <p:cNvPr id="29" name="Freeform 29"/>
              <p:cNvSpPr/>
              <p:nvPr/>
            </p:nvSpPr>
            <p:spPr>
              <a:xfrm>
                <a:off x="6223000" y="4298607"/>
                <a:ext cx="1238775" cy="3016481"/>
              </a:xfrm>
              <a:custGeom>
                <a:avLst/>
                <a:gdLst/>
                <a:ahLst/>
                <a:cxnLst/>
                <a:rect l="l" t="t" r="r" b="b"/>
                <a:pathLst>
                  <a:path w="1238775" h="3016481">
                    <a:moveTo>
                      <a:pt x="127000" y="2953265"/>
                    </a:moveTo>
                    <a:cubicBezTo>
                      <a:pt x="126844" y="2918306"/>
                      <a:pt x="98459" y="2890049"/>
                      <a:pt x="63500" y="2890049"/>
                    </a:cubicBezTo>
                    <a:cubicBezTo>
                      <a:pt x="28541" y="2890049"/>
                      <a:pt x="156" y="2918306"/>
                      <a:pt x="0" y="2953265"/>
                    </a:cubicBezTo>
                    <a:cubicBezTo>
                      <a:pt x="156" y="2988224"/>
                      <a:pt x="28541" y="3016481"/>
                      <a:pt x="63500" y="3016481"/>
                    </a:cubicBezTo>
                    <a:cubicBezTo>
                      <a:pt x="98459" y="3016481"/>
                      <a:pt x="126844" y="2988224"/>
                      <a:pt x="127000" y="2953265"/>
                    </a:cubicBezTo>
                    <a:close/>
                    <a:moveTo>
                      <a:pt x="36890" y="2942853"/>
                    </a:moveTo>
                    <a:cubicBezTo>
                      <a:pt x="31223" y="2957528"/>
                      <a:pt x="38484" y="2974024"/>
                      <a:pt x="53134" y="2979756"/>
                    </a:cubicBezTo>
                    <a:cubicBezTo>
                      <a:pt x="67784" y="2985489"/>
                      <a:pt x="84312" y="2978302"/>
                      <a:pt x="90110" y="2963678"/>
                    </a:cubicBezTo>
                    <a:lnTo>
                      <a:pt x="1233110" y="42633"/>
                    </a:lnTo>
                    <a:cubicBezTo>
                      <a:pt x="1238775" y="27958"/>
                      <a:pt x="1231513" y="11464"/>
                      <a:pt x="1216864" y="5732"/>
                    </a:cubicBezTo>
                    <a:cubicBezTo>
                      <a:pt x="1202216" y="0"/>
                      <a:pt x="1185690" y="7186"/>
                      <a:pt x="1179890" y="21808"/>
                    </a:cubicBezTo>
                    <a:close/>
                  </a:path>
                </a:pathLst>
              </a:custGeom>
              <a:solidFill>
                <a:srgbClr val="6CE5E8"/>
              </a:solidFill>
            </p:spPr>
          </p:sp>
          <p:sp>
            <p:nvSpPr>
              <p:cNvPr id="30" name="Freeform 30"/>
              <p:cNvSpPr/>
              <p:nvPr/>
            </p:nvSpPr>
            <p:spPr>
              <a:xfrm>
                <a:off x="7366000" y="3487855"/>
                <a:ext cx="1238813" cy="906189"/>
              </a:xfrm>
              <a:custGeom>
                <a:avLst/>
                <a:gdLst/>
                <a:ahLst/>
                <a:cxnLst/>
                <a:rect l="l" t="t" r="r" b="b"/>
                <a:pathLst>
                  <a:path w="1238813" h="906189">
                    <a:moveTo>
                      <a:pt x="127000" y="842972"/>
                    </a:moveTo>
                    <a:cubicBezTo>
                      <a:pt x="126843" y="808013"/>
                      <a:pt x="98460" y="779755"/>
                      <a:pt x="63500" y="779755"/>
                    </a:cubicBezTo>
                    <a:cubicBezTo>
                      <a:pt x="28540" y="779755"/>
                      <a:pt x="157" y="808013"/>
                      <a:pt x="0" y="842972"/>
                    </a:cubicBezTo>
                    <a:cubicBezTo>
                      <a:pt x="157" y="877931"/>
                      <a:pt x="28540" y="906189"/>
                      <a:pt x="63500" y="906189"/>
                    </a:cubicBezTo>
                    <a:cubicBezTo>
                      <a:pt x="98460" y="906189"/>
                      <a:pt x="126843" y="877931"/>
                      <a:pt x="127000" y="842972"/>
                    </a:cubicBezTo>
                    <a:close/>
                    <a:moveTo>
                      <a:pt x="46970" y="819663"/>
                    </a:moveTo>
                    <a:cubicBezTo>
                      <a:pt x="34179" y="828821"/>
                      <a:pt x="31195" y="846596"/>
                      <a:pt x="40295" y="859428"/>
                    </a:cubicBezTo>
                    <a:cubicBezTo>
                      <a:pt x="49396" y="872261"/>
                      <a:pt x="67157" y="875323"/>
                      <a:pt x="80030" y="866280"/>
                    </a:cubicBezTo>
                    <a:lnTo>
                      <a:pt x="1223030" y="55665"/>
                    </a:lnTo>
                    <a:cubicBezTo>
                      <a:pt x="1235826" y="46509"/>
                      <a:pt x="1238813" y="28730"/>
                      <a:pt x="1229710" y="15896"/>
                    </a:cubicBezTo>
                    <a:cubicBezTo>
                      <a:pt x="1220608" y="3061"/>
                      <a:pt x="1202843" y="0"/>
                      <a:pt x="1189970" y="9048"/>
                    </a:cubicBezTo>
                    <a:close/>
                  </a:path>
                </a:pathLst>
              </a:custGeom>
              <a:solidFill>
                <a:srgbClr val="6CE5E8"/>
              </a:solidFill>
            </p:spPr>
          </p:sp>
          <p:sp>
            <p:nvSpPr>
              <p:cNvPr id="31" name="Freeform 31"/>
              <p:cNvSpPr/>
              <p:nvPr/>
            </p:nvSpPr>
            <p:spPr>
              <a:xfrm>
                <a:off x="8509000" y="2071336"/>
                <a:ext cx="1270000" cy="1512092"/>
              </a:xfrm>
              <a:custGeom>
                <a:avLst/>
                <a:gdLst/>
                <a:ahLst/>
                <a:cxnLst/>
                <a:rect l="l" t="t" r="r" b="b"/>
                <a:pathLst>
                  <a:path w="1270000" h="1512092">
                    <a:moveTo>
                      <a:pt x="127000" y="1448875"/>
                    </a:moveTo>
                    <a:cubicBezTo>
                      <a:pt x="126843" y="1413916"/>
                      <a:pt x="98460" y="1385659"/>
                      <a:pt x="63500" y="1385659"/>
                    </a:cubicBezTo>
                    <a:cubicBezTo>
                      <a:pt x="28540" y="1385659"/>
                      <a:pt x="157" y="1413916"/>
                      <a:pt x="0" y="1448875"/>
                    </a:cubicBezTo>
                    <a:cubicBezTo>
                      <a:pt x="157" y="1483835"/>
                      <a:pt x="28540" y="1512092"/>
                      <a:pt x="63500" y="1512092"/>
                    </a:cubicBezTo>
                    <a:cubicBezTo>
                      <a:pt x="98460" y="1512092"/>
                      <a:pt x="126843" y="1483835"/>
                      <a:pt x="127000" y="1448875"/>
                    </a:cubicBezTo>
                    <a:close/>
                    <a:moveTo>
                      <a:pt x="41456" y="1430692"/>
                    </a:moveTo>
                    <a:cubicBezTo>
                      <a:pt x="31500" y="1442873"/>
                      <a:pt x="33262" y="1460810"/>
                      <a:pt x="45398" y="1470821"/>
                    </a:cubicBezTo>
                    <a:cubicBezTo>
                      <a:pt x="57534" y="1480831"/>
                      <a:pt x="75479" y="1479150"/>
                      <a:pt x="85544" y="1467058"/>
                    </a:cubicBezTo>
                    <a:lnTo>
                      <a:pt x="1228544" y="81399"/>
                    </a:lnTo>
                    <a:cubicBezTo>
                      <a:pt x="1238500" y="69219"/>
                      <a:pt x="1236738" y="51282"/>
                      <a:pt x="1224602" y="41271"/>
                    </a:cubicBezTo>
                    <a:cubicBezTo>
                      <a:pt x="1212466" y="31261"/>
                      <a:pt x="1194521" y="32942"/>
                      <a:pt x="1184456" y="45033"/>
                    </a:cubicBezTo>
                    <a:close/>
                    <a:moveTo>
                      <a:pt x="1270000" y="63216"/>
                    </a:moveTo>
                    <a:cubicBezTo>
                      <a:pt x="1269843" y="28257"/>
                      <a:pt x="1241460" y="0"/>
                      <a:pt x="1206500" y="0"/>
                    </a:cubicBezTo>
                    <a:cubicBezTo>
                      <a:pt x="1171540" y="0"/>
                      <a:pt x="1143157" y="28257"/>
                      <a:pt x="1143000" y="63216"/>
                    </a:cubicBezTo>
                    <a:cubicBezTo>
                      <a:pt x="1143157" y="98176"/>
                      <a:pt x="1171540" y="126433"/>
                      <a:pt x="1206500" y="126433"/>
                    </a:cubicBezTo>
                    <a:cubicBezTo>
                      <a:pt x="1241460" y="126433"/>
                      <a:pt x="1269843" y="98176"/>
                      <a:pt x="1270000" y="63216"/>
                    </a:cubicBezTo>
                    <a:close/>
                  </a:path>
                </a:pathLst>
              </a:custGeom>
              <a:solidFill>
                <a:srgbClr val="6CE5E8"/>
              </a:solidFill>
            </p:spPr>
          </p:sp>
        </p:grpSp>
      </p:grpSp>
      <p:pic>
        <p:nvPicPr>
          <p:cNvPr id="32" name="Picture 32"/>
          <p:cNvPicPr>
            <a:picLocks noChangeAspect="1"/>
          </p:cNvPicPr>
          <p:nvPr/>
        </p:nvPicPr>
        <p:blipFill>
          <a:blip r:embed="rId2">
            <a:alphaModFix amt="31999"/>
          </a:blip>
          <a:srcRect l="27537" t="29141" r="9150" b="23036"/>
          <a:stretch>
            <a:fillRect/>
          </a:stretch>
        </p:blipFill>
        <p:spPr>
          <a:xfrm rot="5400000">
            <a:off x="506421" y="3439763"/>
            <a:ext cx="4812821" cy="5174746"/>
          </a:xfrm>
          <a:prstGeom prst="rect">
            <a:avLst/>
          </a:prstGeom>
        </p:spPr>
      </p:pic>
      <p:sp>
        <p:nvSpPr>
          <p:cNvPr id="33" name="TextBox 33"/>
          <p:cNvSpPr txBox="1"/>
          <p:nvPr/>
        </p:nvSpPr>
        <p:spPr>
          <a:xfrm>
            <a:off x="5404733" y="317216"/>
            <a:ext cx="7359935" cy="1403919"/>
          </a:xfrm>
          <a:prstGeom prst="rect">
            <a:avLst/>
          </a:prstGeom>
        </p:spPr>
        <p:txBody>
          <a:bodyPr lIns="0" tIns="0" rIns="0" bIns="0" rtlCol="0" anchor="t">
            <a:spAutoFit/>
          </a:bodyPr>
          <a:lstStyle/>
          <a:p>
            <a:pPr algn="ctr">
              <a:lnSpc>
                <a:spcPts val="5871"/>
              </a:lnSpc>
            </a:pPr>
            <a:r>
              <a:rPr lang="en-US" sz="4852" spc="-97">
                <a:solidFill>
                  <a:srgbClr val="82B8FF"/>
                </a:solidFill>
                <a:latin typeface="ABeeZee"/>
              </a:rPr>
              <a:t>WHAT ARE THE MAJOR </a:t>
            </a:r>
          </a:p>
          <a:p>
            <a:pPr algn="ctr">
              <a:lnSpc>
                <a:spcPts val="5145"/>
              </a:lnSpc>
            </a:pPr>
            <a:r>
              <a:rPr lang="en-US" sz="4252" spc="-85">
                <a:solidFill>
                  <a:srgbClr val="F8F9F9"/>
                </a:solidFill>
                <a:latin typeface="ABeeZee"/>
              </a:rPr>
              <a:t>PROBLEMS</a:t>
            </a:r>
            <a:r>
              <a:rPr lang="en-US" sz="4252" spc="-85">
                <a:solidFill>
                  <a:srgbClr val="FFFFFF"/>
                </a:solidFill>
                <a:latin typeface="ABeeZee"/>
              </a:rPr>
              <a:t>?</a:t>
            </a:r>
          </a:p>
        </p:txBody>
      </p:sp>
      <p:sp>
        <p:nvSpPr>
          <p:cNvPr id="34" name="TextBox 34"/>
          <p:cNvSpPr txBox="1"/>
          <p:nvPr/>
        </p:nvSpPr>
        <p:spPr>
          <a:xfrm>
            <a:off x="304632" y="2894253"/>
            <a:ext cx="4998334" cy="490091"/>
          </a:xfrm>
          <a:prstGeom prst="rect">
            <a:avLst/>
          </a:prstGeom>
        </p:spPr>
        <p:txBody>
          <a:bodyPr lIns="0" tIns="0" rIns="0" bIns="0" rtlCol="0" anchor="t">
            <a:spAutoFit/>
          </a:bodyPr>
          <a:lstStyle/>
          <a:p>
            <a:pPr>
              <a:lnSpc>
                <a:spcPts val="4007"/>
              </a:lnSpc>
              <a:spcBef>
                <a:spcPct val="0"/>
              </a:spcBef>
            </a:pPr>
            <a:r>
              <a:rPr lang="en-US" sz="2862">
                <a:solidFill>
                  <a:srgbClr val="82B8FF"/>
                </a:solidFill>
                <a:latin typeface="Space Mono"/>
              </a:rPr>
              <a:t> CYBER CRIMES IN INDIA</a:t>
            </a:r>
          </a:p>
        </p:txBody>
      </p:sp>
      <p:sp>
        <p:nvSpPr>
          <p:cNvPr id="35" name="AutoShape 35"/>
          <p:cNvSpPr/>
          <p:nvPr/>
        </p:nvSpPr>
        <p:spPr>
          <a:xfrm>
            <a:off x="17750649" y="-152535"/>
            <a:ext cx="1074703" cy="11353800"/>
          </a:xfrm>
          <a:prstGeom prst="rect">
            <a:avLst/>
          </a:prstGeom>
          <a:solidFill>
            <a:srgbClr val="43B0F1"/>
          </a:solidFill>
        </p:spPr>
      </p:sp>
      <p:pic>
        <p:nvPicPr>
          <p:cNvPr id="36" name="Picture 36"/>
          <p:cNvPicPr>
            <a:picLocks noChangeAspect="1"/>
          </p:cNvPicPr>
          <p:nvPr/>
        </p:nvPicPr>
        <p:blipFill>
          <a:blip r:embed="rId2"/>
          <a:srcRect l="62534" t="32426" r="32585"/>
          <a:stretch>
            <a:fillRect/>
          </a:stretch>
        </p:blipFill>
        <p:spPr>
          <a:xfrm>
            <a:off x="17195720" y="-325560"/>
            <a:ext cx="554929" cy="10938119"/>
          </a:xfrm>
          <a:prstGeom prst="rect">
            <a:avLst/>
          </a:prstGeom>
        </p:spPr>
      </p:pic>
      <p:sp>
        <p:nvSpPr>
          <p:cNvPr id="37" name="TextBox 37"/>
          <p:cNvSpPr txBox="1"/>
          <p:nvPr/>
        </p:nvSpPr>
        <p:spPr>
          <a:xfrm>
            <a:off x="304632" y="8660404"/>
            <a:ext cx="5351157" cy="750933"/>
          </a:xfrm>
          <a:prstGeom prst="rect">
            <a:avLst/>
          </a:prstGeom>
        </p:spPr>
        <p:txBody>
          <a:bodyPr lIns="0" tIns="0" rIns="0" bIns="0" rtlCol="0" anchor="t">
            <a:spAutoFit/>
          </a:bodyPr>
          <a:lstStyle/>
          <a:p>
            <a:pPr algn="ctr">
              <a:lnSpc>
                <a:spcPts val="2988"/>
              </a:lnSpc>
            </a:pPr>
            <a:r>
              <a:rPr lang="en-US" sz="2470" spc="-49">
                <a:solidFill>
                  <a:srgbClr val="82B8FF"/>
                </a:solidFill>
                <a:latin typeface="ABeeZee"/>
              </a:rPr>
              <a:t>SHARP INCREASE OF CYBER CRIMES </a:t>
            </a:r>
            <a:r>
              <a:rPr lang="en-US" sz="2470" spc="-49">
                <a:solidFill>
                  <a:srgbClr val="F8F9F9"/>
                </a:solidFill>
                <a:latin typeface="ABeeZee"/>
              </a:rPr>
              <a:t>IN INDIA </a:t>
            </a:r>
          </a:p>
        </p:txBody>
      </p:sp>
      <p:sp>
        <p:nvSpPr>
          <p:cNvPr id="38" name="TextBox 38"/>
          <p:cNvSpPr txBox="1"/>
          <p:nvPr/>
        </p:nvSpPr>
        <p:spPr>
          <a:xfrm>
            <a:off x="6503267" y="2894253"/>
            <a:ext cx="4998334" cy="490091"/>
          </a:xfrm>
          <a:prstGeom prst="rect">
            <a:avLst/>
          </a:prstGeom>
        </p:spPr>
        <p:txBody>
          <a:bodyPr lIns="0" tIns="0" rIns="0" bIns="0" rtlCol="0" anchor="t">
            <a:spAutoFit/>
          </a:bodyPr>
          <a:lstStyle/>
          <a:p>
            <a:pPr>
              <a:lnSpc>
                <a:spcPts val="4007"/>
              </a:lnSpc>
              <a:spcBef>
                <a:spcPct val="0"/>
              </a:spcBef>
            </a:pPr>
            <a:r>
              <a:rPr lang="en-US" sz="2862">
                <a:solidFill>
                  <a:srgbClr val="82B8FF"/>
                </a:solidFill>
                <a:latin typeface="Space Mono"/>
              </a:rPr>
              <a:t> SOCIAL MEDIA THREATS</a:t>
            </a:r>
          </a:p>
        </p:txBody>
      </p:sp>
      <p:grpSp>
        <p:nvGrpSpPr>
          <p:cNvPr id="39" name="Group 39"/>
          <p:cNvGrpSpPr/>
          <p:nvPr/>
        </p:nvGrpSpPr>
        <p:grpSpPr>
          <a:xfrm>
            <a:off x="5655789" y="3471462"/>
            <a:ext cx="6224536" cy="4989129"/>
            <a:chOff x="0" y="0"/>
            <a:chExt cx="8299382" cy="6652172"/>
          </a:xfrm>
        </p:grpSpPr>
        <p:sp>
          <p:nvSpPr>
            <p:cNvPr id="40" name="TextBox 40"/>
            <p:cNvSpPr txBox="1"/>
            <p:nvPr/>
          </p:nvSpPr>
          <p:spPr>
            <a:xfrm>
              <a:off x="7542123" y="2059442"/>
              <a:ext cx="757259" cy="859017"/>
            </a:xfrm>
            <a:prstGeom prst="rect">
              <a:avLst/>
            </a:prstGeom>
          </p:spPr>
          <p:txBody>
            <a:bodyPr lIns="0" tIns="0" rIns="0" bIns="0" rtlCol="0" anchor="t">
              <a:spAutoFit/>
            </a:bodyPr>
            <a:lstStyle/>
            <a:p>
              <a:pPr algn="ctr">
                <a:lnSpc>
                  <a:spcPts val="2619"/>
                </a:lnSpc>
              </a:pPr>
              <a:r>
                <a:rPr lang="en-US" sz="1871">
                  <a:solidFill>
                    <a:srgbClr val="FFFFFF"/>
                  </a:solidFill>
                  <a:latin typeface="Roboto Condensed"/>
                </a:rPr>
                <a:t>Fraud</a:t>
              </a:r>
            </a:p>
            <a:p>
              <a:pPr algn="ctr">
                <a:lnSpc>
                  <a:spcPts val="2619"/>
                </a:lnSpc>
              </a:pPr>
              <a:r>
                <a:rPr lang="en-US" sz="1871">
                  <a:solidFill>
                    <a:srgbClr val="FFFFFF"/>
                  </a:solidFill>
                  <a:latin typeface="Roboto Condensed"/>
                </a:rPr>
                <a:t>45.6%</a:t>
              </a:r>
            </a:p>
          </p:txBody>
        </p:sp>
        <p:sp>
          <p:nvSpPr>
            <p:cNvPr id="41" name="TextBox 41"/>
            <p:cNvSpPr txBox="1"/>
            <p:nvPr/>
          </p:nvSpPr>
          <p:spPr>
            <a:xfrm>
              <a:off x="728331" y="-47625"/>
              <a:ext cx="1821338" cy="859017"/>
            </a:xfrm>
            <a:prstGeom prst="rect">
              <a:avLst/>
            </a:prstGeom>
          </p:spPr>
          <p:txBody>
            <a:bodyPr lIns="0" tIns="0" rIns="0" bIns="0" rtlCol="0" anchor="t">
              <a:spAutoFit/>
            </a:bodyPr>
            <a:lstStyle/>
            <a:p>
              <a:pPr algn="ctr">
                <a:lnSpc>
                  <a:spcPts val="2619"/>
                </a:lnSpc>
              </a:pPr>
              <a:r>
                <a:rPr lang="en-US" sz="1871">
                  <a:solidFill>
                    <a:srgbClr val="FFFFFF"/>
                  </a:solidFill>
                  <a:latin typeface="Roboto Condensed"/>
                </a:rPr>
                <a:t>Impersonation</a:t>
              </a:r>
            </a:p>
            <a:p>
              <a:pPr algn="ctr">
                <a:lnSpc>
                  <a:spcPts val="2619"/>
                </a:lnSpc>
              </a:pPr>
              <a:r>
                <a:rPr lang="en-US" sz="1871">
                  <a:solidFill>
                    <a:srgbClr val="FFFFFF"/>
                  </a:solidFill>
                  <a:latin typeface="Roboto Condensed"/>
                </a:rPr>
                <a:t>21.8%</a:t>
              </a:r>
            </a:p>
          </p:txBody>
        </p:sp>
        <p:sp>
          <p:nvSpPr>
            <p:cNvPr id="42" name="TextBox 42"/>
            <p:cNvSpPr txBox="1"/>
            <p:nvPr/>
          </p:nvSpPr>
          <p:spPr>
            <a:xfrm>
              <a:off x="0" y="3829708"/>
              <a:ext cx="1605911" cy="859017"/>
            </a:xfrm>
            <a:prstGeom prst="rect">
              <a:avLst/>
            </a:prstGeom>
          </p:spPr>
          <p:txBody>
            <a:bodyPr lIns="0" tIns="0" rIns="0" bIns="0" rtlCol="0" anchor="t">
              <a:spAutoFit/>
            </a:bodyPr>
            <a:lstStyle/>
            <a:p>
              <a:pPr algn="ctr">
                <a:lnSpc>
                  <a:spcPts val="2619"/>
                </a:lnSpc>
              </a:pPr>
              <a:r>
                <a:rPr lang="en-US" sz="1871">
                  <a:solidFill>
                    <a:srgbClr val="FFFFFF"/>
                  </a:solidFill>
                  <a:latin typeface="Roboto Condensed"/>
                </a:rPr>
                <a:t>Cyber Threat</a:t>
              </a:r>
            </a:p>
            <a:p>
              <a:pPr algn="ctr">
                <a:lnSpc>
                  <a:spcPts val="2619"/>
                </a:lnSpc>
              </a:pPr>
              <a:r>
                <a:rPr lang="en-US" sz="1871">
                  <a:solidFill>
                    <a:srgbClr val="FFFFFF"/>
                  </a:solidFill>
                  <a:latin typeface="Roboto Condensed"/>
                </a:rPr>
                <a:t>19.4%</a:t>
              </a:r>
            </a:p>
          </p:txBody>
        </p:sp>
        <p:sp>
          <p:nvSpPr>
            <p:cNvPr id="43" name="TextBox 43"/>
            <p:cNvSpPr txBox="1"/>
            <p:nvPr/>
          </p:nvSpPr>
          <p:spPr>
            <a:xfrm>
              <a:off x="3530966" y="5793155"/>
              <a:ext cx="1312147" cy="859017"/>
            </a:xfrm>
            <a:prstGeom prst="rect">
              <a:avLst/>
            </a:prstGeom>
          </p:spPr>
          <p:txBody>
            <a:bodyPr lIns="0" tIns="0" rIns="0" bIns="0" rtlCol="0" anchor="t">
              <a:spAutoFit/>
            </a:bodyPr>
            <a:lstStyle/>
            <a:p>
              <a:pPr algn="ctr">
                <a:lnSpc>
                  <a:spcPts val="2619"/>
                </a:lnSpc>
              </a:pPr>
              <a:r>
                <a:rPr lang="en-US" sz="1871">
                  <a:solidFill>
                    <a:srgbClr val="FFFFFF"/>
                  </a:solidFill>
                  <a:latin typeface="Roboto Condensed"/>
                </a:rPr>
                <a:t> Data Leak</a:t>
              </a:r>
            </a:p>
            <a:p>
              <a:pPr algn="ctr">
                <a:lnSpc>
                  <a:spcPts val="2619"/>
                </a:lnSpc>
              </a:pPr>
              <a:r>
                <a:rPr lang="en-US" sz="1871">
                  <a:solidFill>
                    <a:srgbClr val="FFFFFF"/>
                  </a:solidFill>
                  <a:latin typeface="Roboto Condensed"/>
                </a:rPr>
                <a:t>13.2%</a:t>
              </a:r>
            </a:p>
          </p:txBody>
        </p:sp>
        <p:grpSp>
          <p:nvGrpSpPr>
            <p:cNvPr id="44" name="Group 44"/>
            <p:cNvGrpSpPr>
              <a:grpSpLocks noChangeAspect="1"/>
            </p:cNvGrpSpPr>
            <p:nvPr/>
          </p:nvGrpSpPr>
          <p:grpSpPr>
            <a:xfrm>
              <a:off x="1999149" y="324873"/>
              <a:ext cx="5287757" cy="5287757"/>
              <a:chOff x="0" y="0"/>
              <a:chExt cx="2540000" cy="2540000"/>
            </a:xfrm>
          </p:grpSpPr>
          <p:sp>
            <p:nvSpPr>
              <p:cNvPr id="45" name="Freeform 45"/>
              <p:cNvSpPr/>
              <p:nvPr/>
            </p:nvSpPr>
            <p:spPr>
              <a:xfrm>
                <a:off x="1270000" y="0"/>
                <a:ext cx="1334844" cy="2507574"/>
              </a:xfrm>
              <a:custGeom>
                <a:avLst/>
                <a:gdLst/>
                <a:ahLst/>
                <a:cxnLst/>
                <a:rect l="l" t="t" r="r" b="b"/>
                <a:pathLst>
                  <a:path w="1334844" h="2507574">
                    <a:moveTo>
                      <a:pt x="0" y="0"/>
                    </a:moveTo>
                    <a:cubicBezTo>
                      <a:pt x="645880" y="0"/>
                      <a:pt x="1188891" y="484761"/>
                      <a:pt x="1261867" y="1126505"/>
                    </a:cubicBezTo>
                    <a:cubicBezTo>
                      <a:pt x="1334844" y="1768248"/>
                      <a:pt x="914541" y="2362554"/>
                      <a:pt x="285152" y="2507573"/>
                    </a:cubicBezTo>
                    <a:lnTo>
                      <a:pt x="142576" y="1888787"/>
                    </a:lnTo>
                    <a:cubicBezTo>
                      <a:pt x="457270" y="1816277"/>
                      <a:pt x="667422" y="1519124"/>
                      <a:pt x="630933" y="1198252"/>
                    </a:cubicBezTo>
                    <a:cubicBezTo>
                      <a:pt x="594445" y="877381"/>
                      <a:pt x="322940" y="635000"/>
                      <a:pt x="0" y="635000"/>
                    </a:cubicBezTo>
                    <a:close/>
                  </a:path>
                </a:pathLst>
              </a:custGeom>
              <a:solidFill>
                <a:srgbClr val="27FFFF"/>
              </a:solidFill>
            </p:spPr>
          </p:sp>
          <p:sp>
            <p:nvSpPr>
              <p:cNvPr id="46" name="Freeform 46"/>
              <p:cNvSpPr/>
              <p:nvPr/>
            </p:nvSpPr>
            <p:spPr>
              <a:xfrm>
                <a:off x="549846" y="1793039"/>
                <a:ext cx="1066803" cy="802018"/>
              </a:xfrm>
              <a:custGeom>
                <a:avLst/>
                <a:gdLst/>
                <a:ahLst/>
                <a:cxnLst/>
                <a:rect l="l" t="t" r="r" b="b"/>
                <a:pathLst>
                  <a:path w="1066803" h="802018">
                    <a:moveTo>
                      <a:pt x="1066803" y="698736"/>
                    </a:moveTo>
                    <a:cubicBezTo>
                      <a:pt x="702784" y="802018"/>
                      <a:pt x="311671" y="737603"/>
                      <a:pt x="0" y="523039"/>
                    </a:cubicBezTo>
                    <a:lnTo>
                      <a:pt x="360077" y="0"/>
                    </a:lnTo>
                    <a:cubicBezTo>
                      <a:pt x="515912" y="107282"/>
                      <a:pt x="711469" y="139489"/>
                      <a:pt x="893478" y="87849"/>
                    </a:cubicBezTo>
                    <a:close/>
                  </a:path>
                </a:pathLst>
              </a:custGeom>
              <a:solidFill>
                <a:srgbClr val="00D1F5"/>
              </a:solidFill>
            </p:spPr>
          </p:sp>
          <p:sp>
            <p:nvSpPr>
              <p:cNvPr id="47" name="Freeform 47"/>
              <p:cNvSpPr/>
              <p:nvPr/>
            </p:nvSpPr>
            <p:spPr>
              <a:xfrm>
                <a:off x="-98303" y="954490"/>
                <a:ext cx="1034817" cy="1396273"/>
              </a:xfrm>
              <a:custGeom>
                <a:avLst/>
                <a:gdLst/>
                <a:ahLst/>
                <a:cxnLst/>
                <a:rect l="l" t="t" r="r" b="b"/>
                <a:pathLst>
                  <a:path w="1034817" h="1396273">
                    <a:moveTo>
                      <a:pt x="701331" y="1396273"/>
                    </a:moveTo>
                    <a:cubicBezTo>
                      <a:pt x="228212" y="1104297"/>
                      <a:pt x="0" y="538531"/>
                      <a:pt x="138119" y="0"/>
                    </a:cubicBezTo>
                    <a:lnTo>
                      <a:pt x="753211" y="157755"/>
                    </a:lnTo>
                    <a:cubicBezTo>
                      <a:pt x="684151" y="427020"/>
                      <a:pt x="798258" y="709903"/>
                      <a:pt x="1034817" y="855892"/>
                    </a:cubicBezTo>
                    <a:close/>
                  </a:path>
                </a:pathLst>
              </a:custGeom>
              <a:solidFill>
                <a:srgbClr val="00A2E2"/>
              </a:solidFill>
            </p:spPr>
          </p:sp>
          <p:sp>
            <p:nvSpPr>
              <p:cNvPr id="48" name="Freeform 48"/>
              <p:cNvSpPr/>
              <p:nvPr/>
            </p:nvSpPr>
            <p:spPr>
              <a:xfrm>
                <a:off x="25584" y="0"/>
                <a:ext cx="1244352" cy="1143184"/>
              </a:xfrm>
              <a:custGeom>
                <a:avLst/>
                <a:gdLst/>
                <a:ahLst/>
                <a:cxnLst/>
                <a:rect l="l" t="t" r="r" b="b"/>
                <a:pathLst>
                  <a:path w="1244352" h="1143184">
                    <a:moveTo>
                      <a:pt x="0" y="1016368"/>
                    </a:moveTo>
                    <a:cubicBezTo>
                      <a:pt x="120542" y="424940"/>
                      <a:pt x="640702" y="60"/>
                      <a:pt x="1244289" y="0"/>
                    </a:cubicBezTo>
                    <a:lnTo>
                      <a:pt x="1244353" y="635000"/>
                    </a:lnTo>
                    <a:cubicBezTo>
                      <a:pt x="942559" y="635030"/>
                      <a:pt x="682479" y="847470"/>
                      <a:pt x="622208" y="1143184"/>
                    </a:cubicBezTo>
                    <a:close/>
                  </a:path>
                </a:pathLst>
              </a:custGeom>
              <a:solidFill>
                <a:srgbClr val="0073C3"/>
              </a:solidFill>
            </p:spPr>
          </p:sp>
          <p:sp>
            <p:nvSpPr>
              <p:cNvPr id="49" name="Freeform 49"/>
              <p:cNvSpPr/>
              <p:nvPr/>
            </p:nvSpPr>
            <p:spPr>
              <a:xfrm>
                <a:off x="1270000" y="0"/>
                <a:ext cx="127" cy="635000"/>
              </a:xfrm>
              <a:custGeom>
                <a:avLst/>
                <a:gdLst/>
                <a:ahLst/>
                <a:cxnLst/>
                <a:rect l="l" t="t" r="r" b="b"/>
                <a:pathLst>
                  <a:path w="127" h="635000">
                    <a:moveTo>
                      <a:pt x="0" y="0"/>
                    </a:moveTo>
                    <a:cubicBezTo>
                      <a:pt x="42" y="0"/>
                      <a:pt x="85" y="0"/>
                      <a:pt x="127" y="0"/>
                    </a:cubicBezTo>
                    <a:lnTo>
                      <a:pt x="63" y="635000"/>
                    </a:lnTo>
                    <a:cubicBezTo>
                      <a:pt x="42" y="635000"/>
                      <a:pt x="21" y="635000"/>
                      <a:pt x="0" y="635000"/>
                    </a:cubicBezTo>
                    <a:close/>
                  </a:path>
                </a:pathLst>
              </a:custGeom>
              <a:solidFill>
                <a:srgbClr val="2E4497"/>
              </a:solidFill>
            </p:spPr>
          </p:sp>
        </p:grpSp>
      </p:grpSp>
      <p:pic>
        <p:nvPicPr>
          <p:cNvPr id="50" name="Picture 5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440349" y="3104956"/>
            <a:ext cx="125835" cy="125835"/>
          </a:xfrm>
          <a:prstGeom prst="rect">
            <a:avLst/>
          </a:prstGeom>
        </p:spPr>
      </p:pic>
      <p:pic>
        <p:nvPicPr>
          <p:cNvPr id="51" name="Picture 5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04632" y="3104956"/>
            <a:ext cx="125835" cy="125835"/>
          </a:xfrm>
          <a:prstGeom prst="rect">
            <a:avLst/>
          </a:prstGeom>
        </p:spPr>
      </p:pic>
      <p:grpSp>
        <p:nvGrpSpPr>
          <p:cNvPr id="52" name="Group 52"/>
          <p:cNvGrpSpPr/>
          <p:nvPr/>
        </p:nvGrpSpPr>
        <p:grpSpPr>
          <a:xfrm>
            <a:off x="12060196" y="4090626"/>
            <a:ext cx="5303947" cy="4635122"/>
            <a:chOff x="0" y="0"/>
            <a:chExt cx="7071929" cy="6180162"/>
          </a:xfrm>
        </p:grpSpPr>
        <p:grpSp>
          <p:nvGrpSpPr>
            <p:cNvPr id="53" name="Group 53"/>
            <p:cNvGrpSpPr>
              <a:grpSpLocks noChangeAspect="1"/>
            </p:cNvGrpSpPr>
            <p:nvPr/>
          </p:nvGrpSpPr>
          <p:grpSpPr>
            <a:xfrm>
              <a:off x="1496305" y="0"/>
              <a:ext cx="5024819" cy="5785468"/>
              <a:chOff x="0" y="0"/>
              <a:chExt cx="8666179" cy="9978051"/>
            </a:xfrm>
          </p:grpSpPr>
          <p:sp>
            <p:nvSpPr>
              <p:cNvPr id="54" name="Freeform 54"/>
              <p:cNvSpPr/>
              <p:nvPr/>
            </p:nvSpPr>
            <p:spPr>
              <a:xfrm>
                <a:off x="-6350" y="0"/>
                <a:ext cx="8678879" cy="9978051"/>
              </a:xfrm>
              <a:custGeom>
                <a:avLst/>
                <a:gdLst/>
                <a:ahLst/>
                <a:cxnLst/>
                <a:rect l="l" t="t" r="r" b="b"/>
                <a:pathLst>
                  <a:path w="8678879" h="9978051">
                    <a:moveTo>
                      <a:pt x="0" y="0"/>
                    </a:moveTo>
                    <a:lnTo>
                      <a:pt x="12700" y="0"/>
                    </a:lnTo>
                    <a:lnTo>
                      <a:pt x="12700" y="9978051"/>
                    </a:lnTo>
                    <a:lnTo>
                      <a:pt x="0" y="9978051"/>
                    </a:lnTo>
                    <a:close/>
                    <a:moveTo>
                      <a:pt x="2166545" y="0"/>
                    </a:moveTo>
                    <a:lnTo>
                      <a:pt x="2179245" y="0"/>
                    </a:lnTo>
                    <a:lnTo>
                      <a:pt x="2179245" y="9978051"/>
                    </a:lnTo>
                    <a:lnTo>
                      <a:pt x="2166545" y="9978051"/>
                    </a:lnTo>
                    <a:close/>
                    <a:moveTo>
                      <a:pt x="4333089" y="0"/>
                    </a:moveTo>
                    <a:lnTo>
                      <a:pt x="4345789" y="0"/>
                    </a:lnTo>
                    <a:lnTo>
                      <a:pt x="4345789" y="9978051"/>
                    </a:lnTo>
                    <a:lnTo>
                      <a:pt x="4333089" y="9978051"/>
                    </a:lnTo>
                    <a:close/>
                    <a:moveTo>
                      <a:pt x="6499634" y="0"/>
                    </a:moveTo>
                    <a:lnTo>
                      <a:pt x="6512334" y="0"/>
                    </a:lnTo>
                    <a:lnTo>
                      <a:pt x="6512334" y="9978051"/>
                    </a:lnTo>
                    <a:lnTo>
                      <a:pt x="6499634" y="9978051"/>
                    </a:lnTo>
                    <a:close/>
                    <a:moveTo>
                      <a:pt x="8666179" y="0"/>
                    </a:moveTo>
                    <a:lnTo>
                      <a:pt x="8678879" y="0"/>
                    </a:lnTo>
                    <a:lnTo>
                      <a:pt x="8678879" y="9978051"/>
                    </a:lnTo>
                    <a:lnTo>
                      <a:pt x="8666179" y="9978051"/>
                    </a:lnTo>
                    <a:close/>
                  </a:path>
                </a:pathLst>
              </a:custGeom>
              <a:solidFill>
                <a:srgbClr val="FFFFFF">
                  <a:alpha val="24706"/>
                </a:srgbClr>
              </a:solidFill>
            </p:spPr>
          </p:sp>
        </p:grpSp>
        <p:sp>
          <p:nvSpPr>
            <p:cNvPr id="55" name="TextBox 55"/>
            <p:cNvSpPr txBox="1"/>
            <p:nvPr/>
          </p:nvSpPr>
          <p:spPr>
            <a:xfrm>
              <a:off x="1080992" y="5874712"/>
              <a:ext cx="830626" cy="305450"/>
            </a:xfrm>
            <a:prstGeom prst="rect">
              <a:avLst/>
            </a:prstGeom>
          </p:spPr>
          <p:txBody>
            <a:bodyPr lIns="0" tIns="0" rIns="0" bIns="0" rtlCol="0" anchor="t">
              <a:spAutoFit/>
            </a:bodyPr>
            <a:lstStyle/>
            <a:p>
              <a:pPr algn="ctr">
                <a:lnSpc>
                  <a:spcPts val="1948"/>
                </a:lnSpc>
              </a:pPr>
              <a:r>
                <a:rPr lang="en-US" sz="1391">
                  <a:solidFill>
                    <a:srgbClr val="FFFFFF"/>
                  </a:solidFill>
                  <a:latin typeface="Open Sans Light"/>
                </a:rPr>
                <a:t>0 Billion</a:t>
              </a:r>
            </a:p>
          </p:txBody>
        </p:sp>
        <p:sp>
          <p:nvSpPr>
            <p:cNvPr id="56" name="TextBox 56"/>
            <p:cNvSpPr txBox="1"/>
            <p:nvPr/>
          </p:nvSpPr>
          <p:spPr>
            <a:xfrm>
              <a:off x="2269451" y="5874712"/>
              <a:ext cx="966118" cy="305450"/>
            </a:xfrm>
            <a:prstGeom prst="rect">
              <a:avLst/>
            </a:prstGeom>
          </p:spPr>
          <p:txBody>
            <a:bodyPr lIns="0" tIns="0" rIns="0" bIns="0" rtlCol="0" anchor="t">
              <a:spAutoFit/>
            </a:bodyPr>
            <a:lstStyle/>
            <a:p>
              <a:pPr algn="ctr">
                <a:lnSpc>
                  <a:spcPts val="1948"/>
                </a:lnSpc>
              </a:pPr>
              <a:r>
                <a:rPr lang="en-US" sz="1391">
                  <a:solidFill>
                    <a:srgbClr val="FFFFFF"/>
                  </a:solidFill>
                  <a:latin typeface="Open Sans Light"/>
                </a:rPr>
                <a:t>25 Billion</a:t>
              </a:r>
            </a:p>
          </p:txBody>
        </p:sp>
        <p:sp>
          <p:nvSpPr>
            <p:cNvPr id="57" name="TextBox 57"/>
            <p:cNvSpPr txBox="1"/>
            <p:nvPr/>
          </p:nvSpPr>
          <p:spPr>
            <a:xfrm>
              <a:off x="3525655" y="5874712"/>
              <a:ext cx="966118" cy="305450"/>
            </a:xfrm>
            <a:prstGeom prst="rect">
              <a:avLst/>
            </a:prstGeom>
          </p:spPr>
          <p:txBody>
            <a:bodyPr lIns="0" tIns="0" rIns="0" bIns="0" rtlCol="0" anchor="t">
              <a:spAutoFit/>
            </a:bodyPr>
            <a:lstStyle/>
            <a:p>
              <a:pPr algn="ctr">
                <a:lnSpc>
                  <a:spcPts val="1948"/>
                </a:lnSpc>
              </a:pPr>
              <a:r>
                <a:rPr lang="en-US" sz="1391">
                  <a:solidFill>
                    <a:srgbClr val="FFFFFF"/>
                  </a:solidFill>
                  <a:latin typeface="Open Sans Light"/>
                </a:rPr>
                <a:t>50 Billion</a:t>
              </a:r>
            </a:p>
          </p:txBody>
        </p:sp>
        <p:sp>
          <p:nvSpPr>
            <p:cNvPr id="58" name="TextBox 58"/>
            <p:cNvSpPr txBox="1"/>
            <p:nvPr/>
          </p:nvSpPr>
          <p:spPr>
            <a:xfrm>
              <a:off x="4781860" y="5874712"/>
              <a:ext cx="966118" cy="305450"/>
            </a:xfrm>
            <a:prstGeom prst="rect">
              <a:avLst/>
            </a:prstGeom>
          </p:spPr>
          <p:txBody>
            <a:bodyPr lIns="0" tIns="0" rIns="0" bIns="0" rtlCol="0" anchor="t">
              <a:spAutoFit/>
            </a:bodyPr>
            <a:lstStyle/>
            <a:p>
              <a:pPr algn="ctr">
                <a:lnSpc>
                  <a:spcPts val="1948"/>
                </a:lnSpc>
              </a:pPr>
              <a:r>
                <a:rPr lang="en-US" sz="1391">
                  <a:solidFill>
                    <a:srgbClr val="FFFFFF"/>
                  </a:solidFill>
                  <a:latin typeface="Open Sans Light"/>
                </a:rPr>
                <a:t>75 Billion</a:t>
              </a:r>
            </a:p>
          </p:txBody>
        </p:sp>
        <p:sp>
          <p:nvSpPr>
            <p:cNvPr id="59" name="TextBox 59"/>
            <p:cNvSpPr txBox="1"/>
            <p:nvPr/>
          </p:nvSpPr>
          <p:spPr>
            <a:xfrm>
              <a:off x="5970319" y="5874712"/>
              <a:ext cx="1101611" cy="305450"/>
            </a:xfrm>
            <a:prstGeom prst="rect">
              <a:avLst/>
            </a:prstGeom>
          </p:spPr>
          <p:txBody>
            <a:bodyPr lIns="0" tIns="0" rIns="0" bIns="0" rtlCol="0" anchor="t">
              <a:spAutoFit/>
            </a:bodyPr>
            <a:lstStyle/>
            <a:p>
              <a:pPr algn="ctr">
                <a:lnSpc>
                  <a:spcPts val="1948"/>
                </a:lnSpc>
              </a:pPr>
              <a:r>
                <a:rPr lang="en-US" sz="1391">
                  <a:solidFill>
                    <a:srgbClr val="FFFFFF"/>
                  </a:solidFill>
                  <a:latin typeface="Open Sans Light"/>
                </a:rPr>
                <a:t>100 Billion</a:t>
              </a:r>
            </a:p>
          </p:txBody>
        </p:sp>
        <p:sp>
          <p:nvSpPr>
            <p:cNvPr id="60" name="TextBox 60"/>
            <p:cNvSpPr txBox="1"/>
            <p:nvPr/>
          </p:nvSpPr>
          <p:spPr>
            <a:xfrm>
              <a:off x="0" y="483852"/>
              <a:ext cx="1378486" cy="305450"/>
            </a:xfrm>
            <a:prstGeom prst="rect">
              <a:avLst/>
            </a:prstGeom>
          </p:spPr>
          <p:txBody>
            <a:bodyPr lIns="0" tIns="0" rIns="0" bIns="0" rtlCol="0" anchor="t">
              <a:spAutoFit/>
            </a:bodyPr>
            <a:lstStyle/>
            <a:p>
              <a:pPr algn="r">
                <a:lnSpc>
                  <a:spcPts val="1948"/>
                </a:lnSpc>
              </a:pPr>
              <a:r>
                <a:rPr lang="en-US" sz="1391">
                  <a:solidFill>
                    <a:srgbClr val="FFFFFF"/>
                  </a:solidFill>
                  <a:latin typeface="Open Sans Light"/>
                </a:rPr>
                <a:t>Social media </a:t>
              </a:r>
            </a:p>
          </p:txBody>
        </p:sp>
        <p:sp>
          <p:nvSpPr>
            <p:cNvPr id="61" name="TextBox 61"/>
            <p:cNvSpPr txBox="1"/>
            <p:nvPr/>
          </p:nvSpPr>
          <p:spPr>
            <a:xfrm>
              <a:off x="88364" y="1978432"/>
              <a:ext cx="1290121" cy="305450"/>
            </a:xfrm>
            <a:prstGeom prst="rect">
              <a:avLst/>
            </a:prstGeom>
          </p:spPr>
          <p:txBody>
            <a:bodyPr lIns="0" tIns="0" rIns="0" bIns="0" rtlCol="0" anchor="t">
              <a:spAutoFit/>
            </a:bodyPr>
            <a:lstStyle/>
            <a:p>
              <a:pPr algn="r">
                <a:lnSpc>
                  <a:spcPts val="1948"/>
                </a:lnSpc>
              </a:pPr>
              <a:r>
                <a:rPr lang="en-US" sz="1391">
                  <a:solidFill>
                    <a:srgbClr val="FFFFFF"/>
                  </a:solidFill>
                  <a:latin typeface="Open Sans Light"/>
                </a:rPr>
                <a:t>Credit  card </a:t>
              </a:r>
            </a:p>
          </p:txBody>
        </p:sp>
        <p:sp>
          <p:nvSpPr>
            <p:cNvPr id="62" name="TextBox 62"/>
            <p:cNvSpPr txBox="1"/>
            <p:nvPr/>
          </p:nvSpPr>
          <p:spPr>
            <a:xfrm>
              <a:off x="477168" y="3473011"/>
              <a:ext cx="901318" cy="305450"/>
            </a:xfrm>
            <a:prstGeom prst="rect">
              <a:avLst/>
            </a:prstGeom>
          </p:spPr>
          <p:txBody>
            <a:bodyPr lIns="0" tIns="0" rIns="0" bIns="0" rtlCol="0" anchor="t">
              <a:spAutoFit/>
            </a:bodyPr>
            <a:lstStyle/>
            <a:p>
              <a:pPr algn="r">
                <a:lnSpc>
                  <a:spcPts val="1948"/>
                </a:lnSpc>
              </a:pPr>
              <a:r>
                <a:rPr lang="en-US" sz="1391">
                  <a:solidFill>
                    <a:srgbClr val="FFFFFF"/>
                  </a:solidFill>
                  <a:latin typeface="Open Sans Light"/>
                </a:rPr>
                <a:t>Banking </a:t>
              </a:r>
            </a:p>
          </p:txBody>
        </p:sp>
        <p:sp>
          <p:nvSpPr>
            <p:cNvPr id="63" name="TextBox 63"/>
            <p:cNvSpPr txBox="1"/>
            <p:nvPr/>
          </p:nvSpPr>
          <p:spPr>
            <a:xfrm>
              <a:off x="742262" y="4967590"/>
              <a:ext cx="636224" cy="305450"/>
            </a:xfrm>
            <a:prstGeom prst="rect">
              <a:avLst/>
            </a:prstGeom>
          </p:spPr>
          <p:txBody>
            <a:bodyPr lIns="0" tIns="0" rIns="0" bIns="0" rtlCol="0" anchor="t">
              <a:spAutoFit/>
            </a:bodyPr>
            <a:lstStyle/>
            <a:p>
              <a:pPr algn="r">
                <a:lnSpc>
                  <a:spcPts val="1948"/>
                </a:lnSpc>
              </a:pPr>
              <a:r>
                <a:rPr lang="en-US" sz="1391">
                  <a:solidFill>
                    <a:srgbClr val="FFFFFF"/>
                  </a:solidFill>
                  <a:latin typeface="Open Sans Light"/>
                </a:rPr>
                <a:t>other </a:t>
              </a:r>
            </a:p>
          </p:txBody>
        </p:sp>
        <p:grpSp>
          <p:nvGrpSpPr>
            <p:cNvPr id="64" name="Group 64"/>
            <p:cNvGrpSpPr>
              <a:grpSpLocks noChangeAspect="1"/>
            </p:cNvGrpSpPr>
            <p:nvPr/>
          </p:nvGrpSpPr>
          <p:grpSpPr>
            <a:xfrm>
              <a:off x="1496305" y="0"/>
              <a:ext cx="4526019" cy="5785468"/>
              <a:chOff x="0" y="0"/>
              <a:chExt cx="7805911" cy="9978051"/>
            </a:xfrm>
          </p:grpSpPr>
          <p:sp>
            <p:nvSpPr>
              <p:cNvPr id="65" name="Freeform 65"/>
              <p:cNvSpPr/>
              <p:nvPr/>
            </p:nvSpPr>
            <p:spPr>
              <a:xfrm>
                <a:off x="0" y="0"/>
                <a:ext cx="4426101" cy="2245062"/>
              </a:xfrm>
              <a:custGeom>
                <a:avLst/>
                <a:gdLst/>
                <a:ahLst/>
                <a:cxnLst/>
                <a:rect l="l" t="t" r="r" b="b"/>
                <a:pathLst>
                  <a:path w="4426101" h="2245062">
                    <a:moveTo>
                      <a:pt x="0" y="0"/>
                    </a:moveTo>
                    <a:lnTo>
                      <a:pt x="4246496" y="0"/>
                    </a:lnTo>
                    <a:cubicBezTo>
                      <a:pt x="4294131" y="0"/>
                      <a:pt x="4339814" y="18923"/>
                      <a:pt x="4373496" y="52605"/>
                    </a:cubicBezTo>
                    <a:cubicBezTo>
                      <a:pt x="4407179" y="86288"/>
                      <a:pt x="4426101" y="131971"/>
                      <a:pt x="4426101" y="179605"/>
                    </a:cubicBezTo>
                    <a:lnTo>
                      <a:pt x="4426101" y="2065457"/>
                    </a:lnTo>
                    <a:cubicBezTo>
                      <a:pt x="4426101" y="2113091"/>
                      <a:pt x="4407179" y="2158774"/>
                      <a:pt x="4373496" y="2192456"/>
                    </a:cubicBezTo>
                    <a:cubicBezTo>
                      <a:pt x="4339814" y="2226139"/>
                      <a:pt x="4294131" y="2245062"/>
                      <a:pt x="4246496" y="2245062"/>
                    </a:cubicBezTo>
                    <a:lnTo>
                      <a:pt x="0" y="2245062"/>
                    </a:lnTo>
                    <a:close/>
                  </a:path>
                </a:pathLst>
              </a:custGeom>
              <a:solidFill>
                <a:srgbClr val="2D8BBA"/>
              </a:solidFill>
            </p:spPr>
          </p:sp>
          <p:sp>
            <p:nvSpPr>
              <p:cNvPr id="66" name="Freeform 66"/>
              <p:cNvSpPr/>
              <p:nvPr/>
            </p:nvSpPr>
            <p:spPr>
              <a:xfrm>
                <a:off x="0" y="2577663"/>
                <a:ext cx="2432880" cy="2245061"/>
              </a:xfrm>
              <a:custGeom>
                <a:avLst/>
                <a:gdLst/>
                <a:ahLst/>
                <a:cxnLst/>
                <a:rect l="l" t="t" r="r" b="b"/>
                <a:pathLst>
                  <a:path w="2432880" h="2245061">
                    <a:moveTo>
                      <a:pt x="0" y="0"/>
                    </a:moveTo>
                    <a:lnTo>
                      <a:pt x="2253275" y="0"/>
                    </a:lnTo>
                    <a:cubicBezTo>
                      <a:pt x="2300909" y="0"/>
                      <a:pt x="2346592" y="18923"/>
                      <a:pt x="2380275" y="52605"/>
                    </a:cubicBezTo>
                    <a:cubicBezTo>
                      <a:pt x="2413957" y="86288"/>
                      <a:pt x="2432880" y="131971"/>
                      <a:pt x="2432880" y="179605"/>
                    </a:cubicBezTo>
                    <a:lnTo>
                      <a:pt x="2432880" y="2065457"/>
                    </a:lnTo>
                    <a:cubicBezTo>
                      <a:pt x="2432880" y="2113091"/>
                      <a:pt x="2413957" y="2158774"/>
                      <a:pt x="2380275" y="2192457"/>
                    </a:cubicBezTo>
                    <a:cubicBezTo>
                      <a:pt x="2346592" y="2226139"/>
                      <a:pt x="2300909" y="2245062"/>
                      <a:pt x="2253275" y="2245062"/>
                    </a:cubicBezTo>
                    <a:lnTo>
                      <a:pt x="0" y="2245062"/>
                    </a:lnTo>
                    <a:close/>
                  </a:path>
                </a:pathLst>
              </a:custGeom>
              <a:solidFill>
                <a:srgbClr val="2D8BBA"/>
              </a:solidFill>
            </p:spPr>
          </p:sp>
          <p:sp>
            <p:nvSpPr>
              <p:cNvPr id="67" name="Freeform 67"/>
              <p:cNvSpPr/>
              <p:nvPr/>
            </p:nvSpPr>
            <p:spPr>
              <a:xfrm>
                <a:off x="0" y="5155326"/>
                <a:ext cx="4512763" cy="2245061"/>
              </a:xfrm>
              <a:custGeom>
                <a:avLst/>
                <a:gdLst/>
                <a:ahLst/>
                <a:cxnLst/>
                <a:rect l="l" t="t" r="r" b="b"/>
                <a:pathLst>
                  <a:path w="4512763" h="2245061">
                    <a:moveTo>
                      <a:pt x="0" y="0"/>
                    </a:moveTo>
                    <a:lnTo>
                      <a:pt x="4333158" y="0"/>
                    </a:lnTo>
                    <a:cubicBezTo>
                      <a:pt x="4380792" y="0"/>
                      <a:pt x="4426476" y="18923"/>
                      <a:pt x="4460158" y="52605"/>
                    </a:cubicBezTo>
                    <a:cubicBezTo>
                      <a:pt x="4493840" y="86288"/>
                      <a:pt x="4512763" y="131971"/>
                      <a:pt x="4512763" y="179605"/>
                    </a:cubicBezTo>
                    <a:lnTo>
                      <a:pt x="4512763" y="2065457"/>
                    </a:lnTo>
                    <a:cubicBezTo>
                      <a:pt x="4512763" y="2164650"/>
                      <a:pt x="4432351" y="2245062"/>
                      <a:pt x="4333158" y="2245062"/>
                    </a:cubicBezTo>
                    <a:lnTo>
                      <a:pt x="0" y="2245062"/>
                    </a:lnTo>
                    <a:close/>
                  </a:path>
                </a:pathLst>
              </a:custGeom>
              <a:solidFill>
                <a:srgbClr val="2D8BBA"/>
              </a:solidFill>
            </p:spPr>
          </p:sp>
          <p:sp>
            <p:nvSpPr>
              <p:cNvPr id="68" name="Freeform 68"/>
              <p:cNvSpPr/>
              <p:nvPr/>
            </p:nvSpPr>
            <p:spPr>
              <a:xfrm>
                <a:off x="0" y="7732990"/>
                <a:ext cx="7805911" cy="2245061"/>
              </a:xfrm>
              <a:custGeom>
                <a:avLst/>
                <a:gdLst/>
                <a:ahLst/>
                <a:cxnLst/>
                <a:rect l="l" t="t" r="r" b="b"/>
                <a:pathLst>
                  <a:path w="7805911" h="2245061">
                    <a:moveTo>
                      <a:pt x="0" y="0"/>
                    </a:moveTo>
                    <a:lnTo>
                      <a:pt x="7626306" y="0"/>
                    </a:lnTo>
                    <a:cubicBezTo>
                      <a:pt x="7673940" y="0"/>
                      <a:pt x="7719623" y="18922"/>
                      <a:pt x="7753306" y="52605"/>
                    </a:cubicBezTo>
                    <a:cubicBezTo>
                      <a:pt x="7786988" y="86287"/>
                      <a:pt x="7805911" y="131970"/>
                      <a:pt x="7805911" y="179605"/>
                    </a:cubicBezTo>
                    <a:lnTo>
                      <a:pt x="7805911" y="2065456"/>
                    </a:lnTo>
                    <a:cubicBezTo>
                      <a:pt x="7805911" y="2113090"/>
                      <a:pt x="7786988" y="2158774"/>
                      <a:pt x="7753306" y="2192456"/>
                    </a:cubicBezTo>
                    <a:cubicBezTo>
                      <a:pt x="7719623" y="2226139"/>
                      <a:pt x="7673940" y="2245061"/>
                      <a:pt x="7626306" y="2245061"/>
                    </a:cubicBezTo>
                    <a:lnTo>
                      <a:pt x="0" y="2245061"/>
                    </a:lnTo>
                    <a:close/>
                  </a:path>
                </a:pathLst>
              </a:custGeom>
              <a:solidFill>
                <a:srgbClr val="2D8BBA"/>
              </a:solidFill>
            </p:spPr>
          </p:sp>
          <p:sp>
            <p:nvSpPr>
              <p:cNvPr id="69" name="Freeform 69"/>
              <p:cNvSpPr/>
              <p:nvPr/>
            </p:nvSpPr>
            <p:spPr>
              <a:xfrm>
                <a:off x="0" y="0"/>
                <a:ext cx="3384665" cy="2245062"/>
              </a:xfrm>
              <a:custGeom>
                <a:avLst/>
                <a:gdLst/>
                <a:ahLst/>
                <a:cxnLst/>
                <a:rect l="l" t="t" r="r" b="b"/>
                <a:pathLst>
                  <a:path w="3384665" h="2245062">
                    <a:moveTo>
                      <a:pt x="0" y="0"/>
                    </a:moveTo>
                    <a:lnTo>
                      <a:pt x="3384665" y="0"/>
                    </a:lnTo>
                    <a:lnTo>
                      <a:pt x="3384665" y="2245062"/>
                    </a:lnTo>
                    <a:lnTo>
                      <a:pt x="0" y="2245062"/>
                    </a:lnTo>
                    <a:close/>
                  </a:path>
                </a:pathLst>
              </a:custGeom>
              <a:solidFill>
                <a:srgbClr val="6CE5E8"/>
              </a:solidFill>
            </p:spPr>
          </p:sp>
          <p:sp>
            <p:nvSpPr>
              <p:cNvPr id="70" name="Freeform 70"/>
              <p:cNvSpPr/>
              <p:nvPr/>
            </p:nvSpPr>
            <p:spPr>
              <a:xfrm>
                <a:off x="0" y="2577663"/>
                <a:ext cx="1477106" cy="2245061"/>
              </a:xfrm>
              <a:custGeom>
                <a:avLst/>
                <a:gdLst/>
                <a:ahLst/>
                <a:cxnLst/>
                <a:rect l="l" t="t" r="r" b="b"/>
                <a:pathLst>
                  <a:path w="1477106" h="2245061">
                    <a:moveTo>
                      <a:pt x="0" y="0"/>
                    </a:moveTo>
                    <a:lnTo>
                      <a:pt x="1477106" y="0"/>
                    </a:lnTo>
                    <a:lnTo>
                      <a:pt x="1477106" y="2245062"/>
                    </a:lnTo>
                    <a:lnTo>
                      <a:pt x="0" y="2245062"/>
                    </a:lnTo>
                    <a:close/>
                  </a:path>
                </a:pathLst>
              </a:custGeom>
              <a:solidFill>
                <a:srgbClr val="6CE5E8"/>
              </a:solidFill>
            </p:spPr>
          </p:sp>
          <p:sp>
            <p:nvSpPr>
              <p:cNvPr id="71" name="Freeform 71"/>
              <p:cNvSpPr/>
              <p:nvPr/>
            </p:nvSpPr>
            <p:spPr>
              <a:xfrm>
                <a:off x="0" y="5155326"/>
                <a:ext cx="3644924" cy="2245061"/>
              </a:xfrm>
              <a:custGeom>
                <a:avLst/>
                <a:gdLst/>
                <a:ahLst/>
                <a:cxnLst/>
                <a:rect l="l" t="t" r="r" b="b"/>
                <a:pathLst>
                  <a:path w="3644924" h="2245061">
                    <a:moveTo>
                      <a:pt x="0" y="0"/>
                    </a:moveTo>
                    <a:lnTo>
                      <a:pt x="3644924" y="0"/>
                    </a:lnTo>
                    <a:lnTo>
                      <a:pt x="3644924" y="2245062"/>
                    </a:lnTo>
                    <a:lnTo>
                      <a:pt x="0" y="2245062"/>
                    </a:lnTo>
                    <a:close/>
                  </a:path>
                </a:pathLst>
              </a:custGeom>
              <a:solidFill>
                <a:srgbClr val="6CE5E8"/>
              </a:solidFill>
            </p:spPr>
          </p:sp>
          <p:sp>
            <p:nvSpPr>
              <p:cNvPr id="72" name="Freeform 72"/>
              <p:cNvSpPr/>
              <p:nvPr/>
            </p:nvSpPr>
            <p:spPr>
              <a:xfrm>
                <a:off x="0" y="7732990"/>
                <a:ext cx="6765123" cy="2245061"/>
              </a:xfrm>
              <a:custGeom>
                <a:avLst/>
                <a:gdLst/>
                <a:ahLst/>
                <a:cxnLst/>
                <a:rect l="l" t="t" r="r" b="b"/>
                <a:pathLst>
                  <a:path w="6765123" h="2245061">
                    <a:moveTo>
                      <a:pt x="0" y="0"/>
                    </a:moveTo>
                    <a:lnTo>
                      <a:pt x="6765123" y="0"/>
                    </a:lnTo>
                    <a:lnTo>
                      <a:pt x="6765123" y="2245061"/>
                    </a:lnTo>
                    <a:lnTo>
                      <a:pt x="0" y="2245061"/>
                    </a:lnTo>
                    <a:close/>
                  </a:path>
                </a:pathLst>
              </a:custGeom>
              <a:solidFill>
                <a:srgbClr val="6CE5E8"/>
              </a:solidFill>
            </p:spPr>
          </p:sp>
        </p:grpSp>
      </p:grpSp>
      <p:sp>
        <p:nvSpPr>
          <p:cNvPr id="73" name="TextBox 73"/>
          <p:cNvSpPr txBox="1"/>
          <p:nvPr/>
        </p:nvSpPr>
        <p:spPr>
          <a:xfrm>
            <a:off x="12794726" y="2894253"/>
            <a:ext cx="4309923" cy="995738"/>
          </a:xfrm>
          <a:prstGeom prst="rect">
            <a:avLst/>
          </a:prstGeom>
        </p:spPr>
        <p:txBody>
          <a:bodyPr lIns="0" tIns="0" rIns="0" bIns="0" rtlCol="0" anchor="t">
            <a:spAutoFit/>
          </a:bodyPr>
          <a:lstStyle/>
          <a:p>
            <a:pPr>
              <a:lnSpc>
                <a:spcPts val="4007"/>
              </a:lnSpc>
              <a:spcBef>
                <a:spcPct val="0"/>
              </a:spcBef>
            </a:pPr>
            <a:r>
              <a:rPr lang="en-US" sz="2862">
                <a:solidFill>
                  <a:srgbClr val="82B8FF"/>
                </a:solidFill>
                <a:latin typeface="Space Mono"/>
              </a:rPr>
              <a:t> LOSSES DUE TO CYBER ATTACKS</a:t>
            </a:r>
          </a:p>
        </p:txBody>
      </p:sp>
      <p:pic>
        <p:nvPicPr>
          <p:cNvPr id="74" name="Picture 7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701751" y="3104956"/>
            <a:ext cx="125835" cy="125835"/>
          </a:xfrm>
          <a:prstGeom prst="rect">
            <a:avLst/>
          </a:prstGeom>
        </p:spPr>
      </p:pic>
      <p:pic>
        <p:nvPicPr>
          <p:cNvPr id="75" name="Picture 7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132618" y="3001924"/>
            <a:ext cx="764839" cy="764839"/>
          </a:xfrm>
          <a:prstGeom prst="rect">
            <a:avLst/>
          </a:prstGeom>
        </p:spPr>
      </p:pic>
      <p:grpSp>
        <p:nvGrpSpPr>
          <p:cNvPr id="76" name="Group 76"/>
          <p:cNvGrpSpPr/>
          <p:nvPr/>
        </p:nvGrpSpPr>
        <p:grpSpPr>
          <a:xfrm>
            <a:off x="-193081" y="698022"/>
            <a:ext cx="1417692" cy="418100"/>
            <a:chOff x="0" y="0"/>
            <a:chExt cx="1722525" cy="508000"/>
          </a:xfrm>
        </p:grpSpPr>
        <p:sp>
          <p:nvSpPr>
            <p:cNvPr id="77" name="Freeform 77"/>
            <p:cNvSpPr/>
            <p:nvPr/>
          </p:nvSpPr>
          <p:spPr>
            <a:xfrm>
              <a:off x="0" y="49530"/>
              <a:ext cx="1722525" cy="408940"/>
            </a:xfrm>
            <a:custGeom>
              <a:avLst/>
              <a:gdLst/>
              <a:ahLst/>
              <a:cxnLst/>
              <a:rect l="l" t="t" r="r" b="b"/>
              <a:pathLst>
                <a:path w="1722525" h="408940">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1891" y="5066279"/>
            <a:ext cx="4517850" cy="5220721"/>
          </a:xfrm>
          <a:prstGeom prst="rect">
            <a:avLst/>
          </a:prstGeom>
        </p:spPr>
      </p:pic>
      <p:pic>
        <p:nvPicPr>
          <p:cNvPr id="3" name="Picture 3"/>
          <p:cNvPicPr>
            <a:picLocks noChangeAspect="1"/>
          </p:cNvPicPr>
          <p:nvPr/>
        </p:nvPicPr>
        <p:blipFill>
          <a:blip r:embed="rId3"/>
          <a:srcRect t="1345" r="318" b="1133"/>
          <a:stretch>
            <a:fillRect/>
          </a:stretch>
        </p:blipFill>
        <p:spPr>
          <a:xfrm>
            <a:off x="4073445" y="1886369"/>
            <a:ext cx="9528594" cy="5219374"/>
          </a:xfrm>
          <a:prstGeom prst="rect">
            <a:avLst/>
          </a:prstGeom>
        </p:spPr>
      </p:pic>
      <p:pic>
        <p:nvPicPr>
          <p:cNvPr id="4" name="Picture 4"/>
          <p:cNvPicPr>
            <a:picLocks noChangeAspect="1"/>
          </p:cNvPicPr>
          <p:nvPr/>
        </p:nvPicPr>
        <p:blipFill>
          <a:blip r:embed="rId4"/>
          <a:srcRect l="407" r="7264" b="38150"/>
          <a:stretch>
            <a:fillRect/>
          </a:stretch>
        </p:blipFill>
        <p:spPr>
          <a:xfrm>
            <a:off x="0" y="2611398"/>
            <a:ext cx="4073445" cy="3769315"/>
          </a:xfrm>
          <a:prstGeom prst="rect">
            <a:avLst/>
          </a:prstGeom>
        </p:spPr>
      </p:pic>
      <p:pic>
        <p:nvPicPr>
          <p:cNvPr id="5" name="Picture 5"/>
          <p:cNvPicPr>
            <a:picLocks noChangeAspect="1"/>
          </p:cNvPicPr>
          <p:nvPr/>
        </p:nvPicPr>
        <p:blipFill>
          <a:blip r:embed="rId5"/>
          <a:srcRect t="131" r="27230" b="553"/>
          <a:stretch>
            <a:fillRect/>
          </a:stretch>
        </p:blipFill>
        <p:spPr>
          <a:xfrm>
            <a:off x="8994547" y="7086125"/>
            <a:ext cx="4051587" cy="3110390"/>
          </a:xfrm>
          <a:prstGeom prst="rect">
            <a:avLst/>
          </a:prstGeom>
        </p:spPr>
      </p:pic>
      <p:pic>
        <p:nvPicPr>
          <p:cNvPr id="6" name="Picture 6"/>
          <p:cNvPicPr>
            <a:picLocks noChangeAspect="1"/>
          </p:cNvPicPr>
          <p:nvPr/>
        </p:nvPicPr>
        <p:blipFill>
          <a:blip r:embed="rId4"/>
          <a:srcRect r="21343" b="44247"/>
          <a:stretch>
            <a:fillRect/>
          </a:stretch>
        </p:blipFill>
        <p:spPr>
          <a:xfrm>
            <a:off x="4566056" y="6844237"/>
            <a:ext cx="3834614" cy="3754492"/>
          </a:xfrm>
          <a:prstGeom prst="rect">
            <a:avLst/>
          </a:prstGeom>
        </p:spPr>
      </p:pic>
      <p:pic>
        <p:nvPicPr>
          <p:cNvPr id="7" name="Picture 7"/>
          <p:cNvPicPr>
            <a:picLocks noChangeAspect="1"/>
          </p:cNvPicPr>
          <p:nvPr/>
        </p:nvPicPr>
        <p:blipFill>
          <a:blip r:embed="rId6"/>
          <a:srcRect t="28029" b="1482"/>
          <a:stretch>
            <a:fillRect/>
          </a:stretch>
        </p:blipFill>
        <p:spPr>
          <a:xfrm>
            <a:off x="0" y="0"/>
            <a:ext cx="4073445" cy="2501145"/>
          </a:xfrm>
          <a:prstGeom prst="rect">
            <a:avLst/>
          </a:prstGeom>
        </p:spPr>
      </p:pic>
      <p:pic>
        <p:nvPicPr>
          <p:cNvPr id="8" name="Picture 8"/>
          <p:cNvPicPr>
            <a:picLocks noChangeAspect="1"/>
          </p:cNvPicPr>
          <p:nvPr/>
        </p:nvPicPr>
        <p:blipFill>
          <a:blip r:embed="rId7"/>
          <a:srcRect l="1388" r="1388" b="17757"/>
          <a:stretch>
            <a:fillRect/>
          </a:stretch>
        </p:blipFill>
        <p:spPr>
          <a:xfrm>
            <a:off x="13602039" y="62053"/>
            <a:ext cx="5583154" cy="10224947"/>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301308" y="373210"/>
            <a:ext cx="1289681" cy="1104436"/>
          </a:xfrm>
          <a:prstGeom prst="rect">
            <a:avLst/>
          </a:prstGeom>
        </p:spPr>
      </p:pic>
      <p:sp>
        <p:nvSpPr>
          <p:cNvPr id="10" name="TextBox 10"/>
          <p:cNvSpPr txBox="1"/>
          <p:nvPr/>
        </p:nvSpPr>
        <p:spPr>
          <a:xfrm>
            <a:off x="4073445" y="465454"/>
            <a:ext cx="8227864" cy="1012192"/>
          </a:xfrm>
          <a:prstGeom prst="rect">
            <a:avLst/>
          </a:prstGeom>
        </p:spPr>
        <p:txBody>
          <a:bodyPr lIns="0" tIns="0" rIns="0" bIns="0" rtlCol="0" anchor="t">
            <a:spAutoFit/>
          </a:bodyPr>
          <a:lstStyle/>
          <a:p>
            <a:pPr algn="ctr">
              <a:lnSpc>
                <a:spcPts val="8259"/>
              </a:lnSpc>
              <a:spcBef>
                <a:spcPct val="0"/>
              </a:spcBef>
            </a:pPr>
            <a:r>
              <a:rPr lang="en-US" sz="5899" spc="58">
                <a:solidFill>
                  <a:srgbClr val="36B7F8"/>
                </a:solidFill>
                <a:latin typeface="ABeeZee"/>
              </a:rPr>
              <a:t>Scammers</a:t>
            </a:r>
            <a:r>
              <a:rPr lang="en-US" sz="5899" spc="58">
                <a:solidFill>
                  <a:srgbClr val="FF3694"/>
                </a:solidFill>
                <a:latin typeface="ABeeZee"/>
              </a:rPr>
              <a:t> </a:t>
            </a:r>
            <a:r>
              <a:rPr lang="en-US" sz="5899" spc="58">
                <a:solidFill>
                  <a:srgbClr val="FFFFFF"/>
                </a:solidFill>
                <a:latin typeface="ABeeZee"/>
              </a:rPr>
              <a:t>Around Us</a:t>
            </a:r>
            <a:r>
              <a:rPr lang="en-US" sz="5899" spc="58">
                <a:solidFill>
                  <a:srgbClr val="FF3694"/>
                </a:solidFill>
                <a:latin typeface="ABeeZee"/>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0321" t="32426" r="27860"/>
          <a:stretch>
            <a:fillRect/>
          </a:stretch>
        </p:blipFill>
        <p:spPr>
          <a:xfrm>
            <a:off x="16944048" y="-325560"/>
            <a:ext cx="1343952" cy="10938119"/>
          </a:xfrm>
          <a:prstGeom prst="rect">
            <a:avLst/>
          </a:prstGeom>
        </p:spPr>
      </p:pic>
      <p:sp>
        <p:nvSpPr>
          <p:cNvPr id="3" name="AutoShape 3"/>
          <p:cNvSpPr/>
          <p:nvPr/>
        </p:nvSpPr>
        <p:spPr>
          <a:xfrm>
            <a:off x="17616024" y="-533400"/>
            <a:ext cx="2537546" cy="11353800"/>
          </a:xfrm>
          <a:prstGeom prst="rect">
            <a:avLst/>
          </a:prstGeom>
          <a:solidFill>
            <a:srgbClr val="43B0F1"/>
          </a:solidFill>
        </p:spPr>
      </p:sp>
      <p:grpSp>
        <p:nvGrpSpPr>
          <p:cNvPr id="4" name="Group 4"/>
          <p:cNvGrpSpPr/>
          <p:nvPr/>
        </p:nvGrpSpPr>
        <p:grpSpPr>
          <a:xfrm>
            <a:off x="-381669" y="383912"/>
            <a:ext cx="1504746" cy="443774"/>
            <a:chOff x="0" y="0"/>
            <a:chExt cx="1722525" cy="508000"/>
          </a:xfrm>
        </p:grpSpPr>
        <p:sp>
          <p:nvSpPr>
            <p:cNvPr id="5" name="Freeform 5"/>
            <p:cNvSpPr/>
            <p:nvPr/>
          </p:nvSpPr>
          <p:spPr>
            <a:xfrm>
              <a:off x="0" y="49530"/>
              <a:ext cx="1722525" cy="408940"/>
            </a:xfrm>
            <a:custGeom>
              <a:avLst/>
              <a:gdLst/>
              <a:ahLst/>
              <a:cxnLst/>
              <a:rect l="l" t="t" r="r" b="b"/>
              <a:pathLst>
                <a:path w="1722525" h="408940">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pic>
        <p:nvPicPr>
          <p:cNvPr id="6" name="Picture 6"/>
          <p:cNvPicPr>
            <a:picLocks noChangeAspect="1"/>
          </p:cNvPicPr>
          <p:nvPr/>
        </p:nvPicPr>
        <p:blipFill>
          <a:blip r:embed="rId3"/>
          <a:srcRect/>
          <a:stretch>
            <a:fillRect/>
          </a:stretch>
        </p:blipFill>
        <p:spPr>
          <a:xfrm>
            <a:off x="3920506" y="1198570"/>
            <a:ext cx="9853785" cy="7889859"/>
          </a:xfrm>
          <a:prstGeom prst="rect">
            <a:avLst/>
          </a:prstGeom>
        </p:spPr>
      </p:pic>
      <p:sp>
        <p:nvSpPr>
          <p:cNvPr id="7" name="TextBox 7"/>
          <p:cNvSpPr txBox="1"/>
          <p:nvPr/>
        </p:nvSpPr>
        <p:spPr>
          <a:xfrm>
            <a:off x="6348038" y="-65726"/>
            <a:ext cx="4998720" cy="1029912"/>
          </a:xfrm>
          <a:prstGeom prst="rect">
            <a:avLst/>
          </a:prstGeom>
        </p:spPr>
        <p:txBody>
          <a:bodyPr lIns="0" tIns="0" rIns="0" bIns="0" rtlCol="0" anchor="t">
            <a:spAutoFit/>
          </a:bodyPr>
          <a:lstStyle/>
          <a:p>
            <a:pPr algn="ctr">
              <a:lnSpc>
                <a:spcPts val="8333"/>
              </a:lnSpc>
            </a:pPr>
            <a:r>
              <a:rPr lang="en-US" sz="5952">
                <a:solidFill>
                  <a:srgbClr val="36B7F8"/>
                </a:solidFill>
                <a:latin typeface="ABeeZee"/>
              </a:rPr>
              <a:t>Our </a:t>
            </a:r>
            <a:r>
              <a:rPr lang="en-US" sz="5952">
                <a:solidFill>
                  <a:srgbClr val="FFFFFF"/>
                </a:solidFill>
                <a:latin typeface="ABeeZee"/>
              </a:rPr>
              <a:t>Solution</a:t>
            </a:r>
            <a:r>
              <a:rPr lang="en-US" sz="5952">
                <a:solidFill>
                  <a:srgbClr val="36B7F8"/>
                </a:solidFill>
                <a:latin typeface="ABeeZee"/>
              </a:rPr>
              <a:t> :</a:t>
            </a:r>
          </a:p>
        </p:txBody>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3337030" y="58099"/>
            <a:ext cx="3607017" cy="2881105"/>
          </a:xfrm>
          <a:prstGeom prst="rect">
            <a:avLst/>
          </a:prstGeom>
        </p:spPr>
      </p:pic>
      <p:grpSp>
        <p:nvGrpSpPr>
          <p:cNvPr id="9" name="Group 9"/>
          <p:cNvGrpSpPr/>
          <p:nvPr/>
        </p:nvGrpSpPr>
        <p:grpSpPr>
          <a:xfrm>
            <a:off x="827600" y="3094677"/>
            <a:ext cx="1675346" cy="1675346"/>
            <a:chOff x="0" y="0"/>
            <a:chExt cx="2233794" cy="2233794"/>
          </a:xfrm>
        </p:grpSpPr>
        <p:pic>
          <p:nvPicPr>
            <p:cNvPr id="10" name="Picture 1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233794" cy="2233794"/>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4219" y="624219"/>
              <a:ext cx="985355" cy="985355"/>
            </a:xfrm>
            <a:prstGeom prst="rect">
              <a:avLst/>
            </a:prstGeom>
          </p:spPr>
        </p:pic>
      </p:grpSp>
      <p:grpSp>
        <p:nvGrpSpPr>
          <p:cNvPr id="12" name="Group 12"/>
          <p:cNvGrpSpPr/>
          <p:nvPr/>
        </p:nvGrpSpPr>
        <p:grpSpPr>
          <a:xfrm>
            <a:off x="827600" y="5324717"/>
            <a:ext cx="1675346" cy="1675346"/>
            <a:chOff x="0" y="0"/>
            <a:chExt cx="2233794" cy="2233794"/>
          </a:xfrm>
        </p:grpSpPr>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233794" cy="2233794"/>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20012" y="656036"/>
              <a:ext cx="993771" cy="921722"/>
            </a:xfrm>
            <a:prstGeom prst="rect">
              <a:avLst/>
            </a:prstGeom>
          </p:spPr>
        </p:pic>
      </p:grpSp>
      <p:grpSp>
        <p:nvGrpSpPr>
          <p:cNvPr id="15" name="Group 15"/>
          <p:cNvGrpSpPr/>
          <p:nvPr/>
        </p:nvGrpSpPr>
        <p:grpSpPr>
          <a:xfrm>
            <a:off x="827600" y="7554757"/>
            <a:ext cx="1675346" cy="1675346"/>
            <a:chOff x="0" y="0"/>
            <a:chExt cx="2233794" cy="2233794"/>
          </a:xfrm>
        </p:grpSpPr>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233794" cy="2233794"/>
            </a:xfrm>
            <a:prstGeom prst="rect">
              <a:avLst/>
            </a:prstGeom>
          </p:spPr>
        </p:pic>
        <p:pic>
          <p:nvPicPr>
            <p:cNvPr id="17" name="Picture 1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620012" y="620012"/>
              <a:ext cx="993771" cy="993771"/>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51781">
            <a:off x="9848466" y="1518647"/>
            <a:ext cx="4142292" cy="988972"/>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51781">
            <a:off x="9848466" y="3088274"/>
            <a:ext cx="4142292" cy="988972"/>
          </a:xfrm>
          <a:prstGeom prst="rect">
            <a:avLst/>
          </a:prstGeom>
        </p:spPr>
      </p:pic>
      <p:pic>
        <p:nvPicPr>
          <p:cNvPr id="4" name="Picture 4"/>
          <p:cNvPicPr>
            <a:picLocks noChangeAspect="1"/>
          </p:cNvPicPr>
          <p:nvPr/>
        </p:nvPicPr>
        <p:blipFill>
          <a:blip r:embed="rId4"/>
          <a:srcRect r="9682" b="13691"/>
          <a:stretch>
            <a:fillRect/>
          </a:stretch>
        </p:blipFill>
        <p:spPr>
          <a:xfrm>
            <a:off x="4088824" y="1175483"/>
            <a:ext cx="3443227" cy="3306938"/>
          </a:xfrm>
          <a:prstGeom prst="rect">
            <a:avLst/>
          </a:prstGeom>
        </p:spPr>
      </p:pic>
      <p:pic>
        <p:nvPicPr>
          <p:cNvPr id="5" name="Picture 5"/>
          <p:cNvPicPr>
            <a:picLocks noChangeAspect="1"/>
          </p:cNvPicPr>
          <p:nvPr/>
        </p:nvPicPr>
        <p:blipFill>
          <a:blip r:embed="rId5"/>
          <a:srcRect l="27814" t="32426" r="50567"/>
          <a:stretch>
            <a:fillRect/>
          </a:stretch>
        </p:blipFill>
        <p:spPr>
          <a:xfrm>
            <a:off x="16867445" y="-325560"/>
            <a:ext cx="2458198" cy="10938119"/>
          </a:xfrm>
          <a:prstGeom prst="rect">
            <a:avLst/>
          </a:prstGeom>
        </p:spPr>
      </p:pic>
      <p:sp>
        <p:nvSpPr>
          <p:cNvPr id="6" name="AutoShape 6"/>
          <p:cNvSpPr/>
          <p:nvPr/>
        </p:nvSpPr>
        <p:spPr>
          <a:xfrm>
            <a:off x="17573168" y="-741240"/>
            <a:ext cx="2537546" cy="11353800"/>
          </a:xfrm>
          <a:prstGeom prst="rect">
            <a:avLst/>
          </a:prstGeom>
          <a:solidFill>
            <a:srgbClr val="43B0F1"/>
          </a:solidFill>
        </p:spPr>
      </p:sp>
      <p:grpSp>
        <p:nvGrpSpPr>
          <p:cNvPr id="7" name="Group 7"/>
          <p:cNvGrpSpPr/>
          <p:nvPr/>
        </p:nvGrpSpPr>
        <p:grpSpPr>
          <a:xfrm>
            <a:off x="503952" y="5036314"/>
            <a:ext cx="821928" cy="214373"/>
            <a:chOff x="0" y="0"/>
            <a:chExt cx="1947727" cy="508000"/>
          </a:xfrm>
        </p:grpSpPr>
        <p:sp>
          <p:nvSpPr>
            <p:cNvPr id="8" name="Freeform 8"/>
            <p:cNvSpPr/>
            <p:nvPr/>
          </p:nvSpPr>
          <p:spPr>
            <a:xfrm>
              <a:off x="0" y="49530"/>
              <a:ext cx="1947727" cy="408940"/>
            </a:xfrm>
            <a:custGeom>
              <a:avLst/>
              <a:gdLst/>
              <a:ahLst/>
              <a:cxnLst/>
              <a:rect l="l" t="t" r="r" b="b"/>
              <a:pathLst>
                <a:path w="1947727" h="408940">
                  <a:moveTo>
                    <a:pt x="1741987" y="0"/>
                  </a:moveTo>
                  <a:cubicBezTo>
                    <a:pt x="1641657" y="0"/>
                    <a:pt x="1559107" y="72390"/>
                    <a:pt x="1540057" y="166370"/>
                  </a:cubicBezTo>
                  <a:lnTo>
                    <a:pt x="406400" y="166370"/>
                  </a:lnTo>
                  <a:cubicBezTo>
                    <a:pt x="388620" y="71120"/>
                    <a:pt x="304800" y="0"/>
                    <a:pt x="204470" y="0"/>
                  </a:cubicBezTo>
                  <a:cubicBezTo>
                    <a:pt x="91440" y="0"/>
                    <a:pt x="0" y="91440"/>
                    <a:pt x="0" y="204470"/>
                  </a:cubicBezTo>
                  <a:cubicBezTo>
                    <a:pt x="0" y="317500"/>
                    <a:pt x="91440" y="408940"/>
                    <a:pt x="204470" y="408940"/>
                  </a:cubicBezTo>
                  <a:cubicBezTo>
                    <a:pt x="304800" y="408940"/>
                    <a:pt x="388620" y="337820"/>
                    <a:pt x="406400" y="242570"/>
                  </a:cubicBezTo>
                  <a:lnTo>
                    <a:pt x="1541327" y="242570"/>
                  </a:lnTo>
                  <a:cubicBezTo>
                    <a:pt x="1559107" y="337820"/>
                    <a:pt x="1642927" y="408940"/>
                    <a:pt x="1743257" y="408940"/>
                  </a:cubicBezTo>
                  <a:cubicBezTo>
                    <a:pt x="1856287" y="408940"/>
                    <a:pt x="1947727" y="317500"/>
                    <a:pt x="1947727" y="204470"/>
                  </a:cubicBezTo>
                  <a:cubicBezTo>
                    <a:pt x="1947727" y="91440"/>
                    <a:pt x="1855017" y="0"/>
                    <a:pt x="1741987" y="0"/>
                  </a:cubicBezTo>
                  <a:close/>
                </a:path>
              </a:pathLst>
            </a:custGeom>
            <a:solidFill>
              <a:srgbClr val="43B0F1"/>
            </a:solidFill>
          </p:spPr>
        </p:sp>
      </p:grpSp>
      <p:grpSp>
        <p:nvGrpSpPr>
          <p:cNvPr id="9" name="Group 9"/>
          <p:cNvGrpSpPr/>
          <p:nvPr/>
        </p:nvGrpSpPr>
        <p:grpSpPr>
          <a:xfrm>
            <a:off x="503952" y="6639643"/>
            <a:ext cx="821928" cy="214373"/>
            <a:chOff x="0" y="0"/>
            <a:chExt cx="1947727" cy="508000"/>
          </a:xfrm>
        </p:grpSpPr>
        <p:sp>
          <p:nvSpPr>
            <p:cNvPr id="10" name="Freeform 10"/>
            <p:cNvSpPr/>
            <p:nvPr/>
          </p:nvSpPr>
          <p:spPr>
            <a:xfrm>
              <a:off x="0" y="49530"/>
              <a:ext cx="1947727" cy="408940"/>
            </a:xfrm>
            <a:custGeom>
              <a:avLst/>
              <a:gdLst/>
              <a:ahLst/>
              <a:cxnLst/>
              <a:rect l="l" t="t" r="r" b="b"/>
              <a:pathLst>
                <a:path w="1947727" h="408940">
                  <a:moveTo>
                    <a:pt x="1741987" y="0"/>
                  </a:moveTo>
                  <a:cubicBezTo>
                    <a:pt x="1641657" y="0"/>
                    <a:pt x="1559107" y="72390"/>
                    <a:pt x="1540057" y="166370"/>
                  </a:cubicBezTo>
                  <a:lnTo>
                    <a:pt x="406400" y="166370"/>
                  </a:lnTo>
                  <a:cubicBezTo>
                    <a:pt x="388620" y="71120"/>
                    <a:pt x="304800" y="0"/>
                    <a:pt x="204470" y="0"/>
                  </a:cubicBezTo>
                  <a:cubicBezTo>
                    <a:pt x="91440" y="0"/>
                    <a:pt x="0" y="91440"/>
                    <a:pt x="0" y="204470"/>
                  </a:cubicBezTo>
                  <a:cubicBezTo>
                    <a:pt x="0" y="317500"/>
                    <a:pt x="91440" y="408940"/>
                    <a:pt x="204470" y="408940"/>
                  </a:cubicBezTo>
                  <a:cubicBezTo>
                    <a:pt x="304800" y="408940"/>
                    <a:pt x="388620" y="337820"/>
                    <a:pt x="406400" y="242570"/>
                  </a:cubicBezTo>
                  <a:lnTo>
                    <a:pt x="1541327" y="242570"/>
                  </a:lnTo>
                  <a:cubicBezTo>
                    <a:pt x="1559107" y="337820"/>
                    <a:pt x="1642927" y="408940"/>
                    <a:pt x="1743257" y="408940"/>
                  </a:cubicBezTo>
                  <a:cubicBezTo>
                    <a:pt x="1856287" y="408940"/>
                    <a:pt x="1947727" y="317500"/>
                    <a:pt x="1947727" y="204470"/>
                  </a:cubicBezTo>
                  <a:cubicBezTo>
                    <a:pt x="1947727" y="91440"/>
                    <a:pt x="1855017" y="0"/>
                    <a:pt x="1741987" y="0"/>
                  </a:cubicBezTo>
                  <a:close/>
                </a:path>
              </a:pathLst>
            </a:custGeom>
            <a:solidFill>
              <a:srgbClr val="43B0F1"/>
            </a:solidFill>
          </p:spPr>
        </p:sp>
      </p:grpSp>
      <p:grpSp>
        <p:nvGrpSpPr>
          <p:cNvPr id="11" name="Group 11"/>
          <p:cNvGrpSpPr/>
          <p:nvPr/>
        </p:nvGrpSpPr>
        <p:grpSpPr>
          <a:xfrm>
            <a:off x="503952" y="8117817"/>
            <a:ext cx="821928" cy="214373"/>
            <a:chOff x="0" y="0"/>
            <a:chExt cx="1947727" cy="508000"/>
          </a:xfrm>
        </p:grpSpPr>
        <p:sp>
          <p:nvSpPr>
            <p:cNvPr id="12" name="Freeform 12"/>
            <p:cNvSpPr/>
            <p:nvPr/>
          </p:nvSpPr>
          <p:spPr>
            <a:xfrm>
              <a:off x="0" y="49530"/>
              <a:ext cx="1947727" cy="408940"/>
            </a:xfrm>
            <a:custGeom>
              <a:avLst/>
              <a:gdLst/>
              <a:ahLst/>
              <a:cxnLst/>
              <a:rect l="l" t="t" r="r" b="b"/>
              <a:pathLst>
                <a:path w="1947727" h="408940">
                  <a:moveTo>
                    <a:pt x="1741987" y="0"/>
                  </a:moveTo>
                  <a:cubicBezTo>
                    <a:pt x="1641657" y="0"/>
                    <a:pt x="1559107" y="72390"/>
                    <a:pt x="1540057" y="166370"/>
                  </a:cubicBezTo>
                  <a:lnTo>
                    <a:pt x="406400" y="166370"/>
                  </a:lnTo>
                  <a:cubicBezTo>
                    <a:pt x="388620" y="71120"/>
                    <a:pt x="304800" y="0"/>
                    <a:pt x="204470" y="0"/>
                  </a:cubicBezTo>
                  <a:cubicBezTo>
                    <a:pt x="91440" y="0"/>
                    <a:pt x="0" y="91440"/>
                    <a:pt x="0" y="204470"/>
                  </a:cubicBezTo>
                  <a:cubicBezTo>
                    <a:pt x="0" y="317500"/>
                    <a:pt x="91440" y="408940"/>
                    <a:pt x="204470" y="408940"/>
                  </a:cubicBezTo>
                  <a:cubicBezTo>
                    <a:pt x="304800" y="408940"/>
                    <a:pt x="388620" y="337820"/>
                    <a:pt x="406400" y="242570"/>
                  </a:cubicBezTo>
                  <a:lnTo>
                    <a:pt x="1541327" y="242570"/>
                  </a:lnTo>
                  <a:cubicBezTo>
                    <a:pt x="1559107" y="337820"/>
                    <a:pt x="1642927" y="408940"/>
                    <a:pt x="1743257" y="408940"/>
                  </a:cubicBezTo>
                  <a:cubicBezTo>
                    <a:pt x="1856287" y="408940"/>
                    <a:pt x="1947727" y="317500"/>
                    <a:pt x="1947727" y="204470"/>
                  </a:cubicBezTo>
                  <a:cubicBezTo>
                    <a:pt x="1947727" y="91440"/>
                    <a:pt x="1855017" y="0"/>
                    <a:pt x="1741987" y="0"/>
                  </a:cubicBezTo>
                  <a:close/>
                </a:path>
              </a:pathLst>
            </a:custGeom>
            <a:solidFill>
              <a:srgbClr val="43B0F1"/>
            </a:solidFill>
          </p:spPr>
        </p:sp>
      </p:grpSp>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466582" y="8414362"/>
            <a:ext cx="1392541" cy="1392541"/>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460233" y="6532675"/>
            <a:ext cx="1105961" cy="1233987"/>
          </a:xfrm>
          <a:prstGeom prst="rect">
            <a:avLst/>
          </a:prstGeom>
        </p:spPr>
      </p:pic>
      <p:pic>
        <p:nvPicPr>
          <p:cNvPr id="15" name="Picture 1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466582" y="4534225"/>
            <a:ext cx="1368441" cy="1432923"/>
          </a:xfrm>
          <a:prstGeom prst="rect">
            <a:avLst/>
          </a:prstGeom>
        </p:spPr>
      </p:pic>
      <p:sp>
        <p:nvSpPr>
          <p:cNvPr id="16" name="TextBox 16"/>
          <p:cNvSpPr txBox="1"/>
          <p:nvPr/>
        </p:nvSpPr>
        <p:spPr>
          <a:xfrm>
            <a:off x="3574537" y="146794"/>
            <a:ext cx="9991657" cy="1001329"/>
          </a:xfrm>
          <a:prstGeom prst="rect">
            <a:avLst/>
          </a:prstGeom>
        </p:spPr>
        <p:txBody>
          <a:bodyPr lIns="0" tIns="0" rIns="0" bIns="0" rtlCol="0" anchor="t">
            <a:spAutoFit/>
          </a:bodyPr>
          <a:lstStyle/>
          <a:p>
            <a:pPr algn="ctr">
              <a:lnSpc>
                <a:spcPts val="8149"/>
              </a:lnSpc>
            </a:pPr>
            <a:r>
              <a:rPr lang="en-US" sz="5820">
                <a:solidFill>
                  <a:srgbClr val="36B7F8"/>
                </a:solidFill>
                <a:latin typeface="ABeeZee"/>
              </a:rPr>
              <a:t>VIDEO</a:t>
            </a:r>
            <a:r>
              <a:rPr lang="en-US" sz="5820">
                <a:solidFill>
                  <a:srgbClr val="FF68AB"/>
                </a:solidFill>
                <a:latin typeface="ABeeZee"/>
              </a:rPr>
              <a:t> </a:t>
            </a:r>
            <a:r>
              <a:rPr lang="en-US" sz="5820">
                <a:solidFill>
                  <a:srgbClr val="F8F9F9"/>
                </a:solidFill>
                <a:latin typeface="ABeeZee"/>
              </a:rPr>
              <a:t>TUTORIALS</a:t>
            </a:r>
          </a:p>
        </p:txBody>
      </p:sp>
      <p:sp>
        <p:nvSpPr>
          <p:cNvPr id="17" name="TextBox 17"/>
          <p:cNvSpPr txBox="1"/>
          <p:nvPr/>
        </p:nvSpPr>
        <p:spPr>
          <a:xfrm>
            <a:off x="1706284" y="4796239"/>
            <a:ext cx="7995169" cy="1471930"/>
          </a:xfrm>
          <a:prstGeom prst="rect">
            <a:avLst/>
          </a:prstGeom>
        </p:spPr>
        <p:txBody>
          <a:bodyPr lIns="0" tIns="0" rIns="0" bIns="0" rtlCol="0" anchor="t">
            <a:spAutoFit/>
          </a:bodyPr>
          <a:lstStyle/>
          <a:p>
            <a:pPr>
              <a:lnSpc>
                <a:spcPts val="3920"/>
              </a:lnSpc>
            </a:pPr>
            <a:r>
              <a:rPr lang="en-US" sz="2800">
                <a:solidFill>
                  <a:srgbClr val="F8F9F9"/>
                </a:solidFill>
                <a:latin typeface="Open Sans Light"/>
              </a:rPr>
              <a:t>The video tutorials will aim at how we should use our network space so that there is no harm to data loss.</a:t>
            </a:r>
          </a:p>
        </p:txBody>
      </p:sp>
      <p:sp>
        <p:nvSpPr>
          <p:cNvPr id="18" name="TextBox 18"/>
          <p:cNvSpPr txBox="1"/>
          <p:nvPr/>
        </p:nvSpPr>
        <p:spPr>
          <a:xfrm>
            <a:off x="10273029" y="1725047"/>
            <a:ext cx="3293165" cy="556521"/>
          </a:xfrm>
          <a:prstGeom prst="rect">
            <a:avLst/>
          </a:prstGeom>
        </p:spPr>
        <p:txBody>
          <a:bodyPr lIns="0" tIns="0" rIns="0" bIns="0" rtlCol="0" anchor="t">
            <a:spAutoFit/>
          </a:bodyPr>
          <a:lstStyle/>
          <a:p>
            <a:pPr algn="ctr">
              <a:lnSpc>
                <a:spcPts val="4533"/>
              </a:lnSpc>
            </a:pPr>
            <a:r>
              <a:rPr lang="en-US" sz="3238">
                <a:solidFill>
                  <a:srgbClr val="000000"/>
                </a:solidFill>
                <a:latin typeface="Cerebri Bold"/>
              </a:rPr>
              <a:t>CYBER SAFETY</a:t>
            </a:r>
          </a:p>
        </p:txBody>
      </p:sp>
      <p:sp>
        <p:nvSpPr>
          <p:cNvPr id="19" name="TextBox 19"/>
          <p:cNvSpPr txBox="1"/>
          <p:nvPr/>
        </p:nvSpPr>
        <p:spPr>
          <a:xfrm>
            <a:off x="10194150" y="3291782"/>
            <a:ext cx="3450924" cy="524807"/>
          </a:xfrm>
          <a:prstGeom prst="rect">
            <a:avLst/>
          </a:prstGeom>
        </p:spPr>
        <p:txBody>
          <a:bodyPr lIns="0" tIns="0" rIns="0" bIns="0" rtlCol="0" anchor="t">
            <a:spAutoFit/>
          </a:bodyPr>
          <a:lstStyle/>
          <a:p>
            <a:pPr algn="ctr">
              <a:lnSpc>
                <a:spcPts val="4346"/>
              </a:lnSpc>
            </a:pPr>
            <a:r>
              <a:rPr lang="en-US" sz="3104">
                <a:solidFill>
                  <a:srgbClr val="000000"/>
                </a:solidFill>
                <a:latin typeface="Cerebri Bold"/>
              </a:rPr>
              <a:t>TIPS AND TRICKS</a:t>
            </a:r>
          </a:p>
        </p:txBody>
      </p:sp>
      <p:sp>
        <p:nvSpPr>
          <p:cNvPr id="20" name="TextBox 20"/>
          <p:cNvSpPr txBox="1"/>
          <p:nvPr/>
        </p:nvSpPr>
        <p:spPr>
          <a:xfrm>
            <a:off x="1706284" y="7966149"/>
            <a:ext cx="7678820" cy="1967230"/>
          </a:xfrm>
          <a:prstGeom prst="rect">
            <a:avLst/>
          </a:prstGeom>
        </p:spPr>
        <p:txBody>
          <a:bodyPr lIns="0" tIns="0" rIns="0" bIns="0" rtlCol="0" anchor="t">
            <a:spAutoFit/>
          </a:bodyPr>
          <a:lstStyle/>
          <a:p>
            <a:pPr>
              <a:lnSpc>
                <a:spcPts val="3920"/>
              </a:lnSpc>
            </a:pPr>
            <a:r>
              <a:rPr lang="en-US" sz="2800">
                <a:solidFill>
                  <a:srgbClr val="FFFFFF"/>
                </a:solidFill>
                <a:latin typeface="Open Sans Light"/>
              </a:rPr>
              <a:t>The tutorials will be made user interactive by putting a quiz at the end of the tutorial to make user understand how much they had learned from our tutorials.</a:t>
            </a:r>
          </a:p>
        </p:txBody>
      </p:sp>
      <p:sp>
        <p:nvSpPr>
          <p:cNvPr id="21" name="TextBox 21"/>
          <p:cNvSpPr txBox="1"/>
          <p:nvPr/>
        </p:nvSpPr>
        <p:spPr>
          <a:xfrm>
            <a:off x="1640470" y="6582493"/>
            <a:ext cx="7810448" cy="976630"/>
          </a:xfrm>
          <a:prstGeom prst="rect">
            <a:avLst/>
          </a:prstGeom>
        </p:spPr>
        <p:txBody>
          <a:bodyPr lIns="0" tIns="0" rIns="0" bIns="0" rtlCol="0" anchor="t">
            <a:spAutoFit/>
          </a:bodyPr>
          <a:lstStyle/>
          <a:p>
            <a:pPr algn="ctr">
              <a:lnSpc>
                <a:spcPts val="3920"/>
              </a:lnSpc>
            </a:pPr>
            <a:r>
              <a:rPr lang="en-US" sz="2800">
                <a:solidFill>
                  <a:srgbClr val="FFFFFF"/>
                </a:solidFill>
                <a:latin typeface="Open Sans Light"/>
              </a:rPr>
              <a:t>Video tutorials are going to be short and easy to understand.</a:t>
            </a:r>
          </a:p>
        </p:txBody>
      </p:sp>
      <p:grpSp>
        <p:nvGrpSpPr>
          <p:cNvPr id="22" name="Group 22"/>
          <p:cNvGrpSpPr/>
          <p:nvPr/>
        </p:nvGrpSpPr>
        <p:grpSpPr>
          <a:xfrm>
            <a:off x="-476046" y="496402"/>
            <a:ext cx="1504746" cy="443774"/>
            <a:chOff x="0" y="0"/>
            <a:chExt cx="1722525" cy="508000"/>
          </a:xfrm>
        </p:grpSpPr>
        <p:sp>
          <p:nvSpPr>
            <p:cNvPr id="23" name="Freeform 23"/>
            <p:cNvSpPr/>
            <p:nvPr/>
          </p:nvSpPr>
          <p:spPr>
            <a:xfrm>
              <a:off x="0" y="49530"/>
              <a:ext cx="1722525" cy="408940"/>
            </a:xfrm>
            <a:custGeom>
              <a:avLst/>
              <a:gdLst/>
              <a:ahLst/>
              <a:cxnLst/>
              <a:rect l="l" t="t" r="r" b="b"/>
              <a:pathLst>
                <a:path w="1722525" h="408940">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
        <p:cNvGrpSpPr/>
        <p:nvPr/>
      </p:nvGrpSpPr>
      <p:grpSpPr>
        <a:xfrm>
          <a:off x="0" y="0"/>
          <a:ext cx="0" cy="0"/>
          <a:chOff x="0" y="0"/>
          <a:chExt cx="0" cy="0"/>
        </a:xfrm>
      </p:grpSpPr>
      <p:grpSp>
        <p:nvGrpSpPr>
          <p:cNvPr id="2" name="Group 2"/>
          <p:cNvGrpSpPr/>
          <p:nvPr/>
        </p:nvGrpSpPr>
        <p:grpSpPr>
          <a:xfrm>
            <a:off x="2886906" y="240991"/>
            <a:ext cx="11538658" cy="1575417"/>
            <a:chOff x="0" y="0"/>
            <a:chExt cx="15384877" cy="2100557"/>
          </a:xfrm>
        </p:grpSpPr>
        <p:sp>
          <p:nvSpPr>
            <p:cNvPr id="3" name="TextBox 3"/>
            <p:cNvSpPr txBox="1"/>
            <p:nvPr/>
          </p:nvSpPr>
          <p:spPr>
            <a:xfrm>
              <a:off x="0" y="-66675"/>
              <a:ext cx="15384877" cy="1183428"/>
            </a:xfrm>
            <a:prstGeom prst="rect">
              <a:avLst/>
            </a:prstGeom>
          </p:spPr>
          <p:txBody>
            <a:bodyPr lIns="0" tIns="0" rIns="0" bIns="0" rtlCol="0" anchor="t">
              <a:spAutoFit/>
            </a:bodyPr>
            <a:lstStyle/>
            <a:p>
              <a:pPr>
                <a:lnSpc>
                  <a:spcPts val="7205"/>
                </a:lnSpc>
              </a:pPr>
              <a:r>
                <a:rPr lang="en-US" sz="5500" spc="159">
                  <a:solidFill>
                    <a:srgbClr val="FF1616"/>
                  </a:solidFill>
                  <a:latin typeface="Montserrat Classic Bold"/>
                </a:rPr>
                <a:t> </a:t>
              </a:r>
            </a:p>
          </p:txBody>
        </p:sp>
        <p:sp>
          <p:nvSpPr>
            <p:cNvPr id="4" name="TextBox 4"/>
            <p:cNvSpPr txBox="1"/>
            <p:nvPr/>
          </p:nvSpPr>
          <p:spPr>
            <a:xfrm>
              <a:off x="0" y="1405232"/>
              <a:ext cx="15384877" cy="695325"/>
            </a:xfrm>
            <a:prstGeom prst="rect">
              <a:avLst/>
            </a:prstGeom>
          </p:spPr>
          <p:txBody>
            <a:bodyPr lIns="0" tIns="0" rIns="0" bIns="0" rtlCol="0" anchor="t">
              <a:spAutoFit/>
            </a:bodyPr>
            <a:lstStyle/>
            <a:p>
              <a:pPr>
                <a:lnSpc>
                  <a:spcPts val="4500"/>
                </a:lnSpc>
              </a:pPr>
              <a:endParaRPr/>
            </a:p>
          </p:txBody>
        </p:sp>
      </p:grpSp>
      <p:sp>
        <p:nvSpPr>
          <p:cNvPr id="5" name="TextBox 5"/>
          <p:cNvSpPr txBox="1"/>
          <p:nvPr/>
        </p:nvSpPr>
        <p:spPr>
          <a:xfrm>
            <a:off x="5537430" y="478020"/>
            <a:ext cx="11538658" cy="1012192"/>
          </a:xfrm>
          <a:prstGeom prst="rect">
            <a:avLst/>
          </a:prstGeom>
        </p:spPr>
        <p:txBody>
          <a:bodyPr lIns="0" tIns="0" rIns="0" bIns="0" rtlCol="0" anchor="t">
            <a:spAutoFit/>
          </a:bodyPr>
          <a:lstStyle/>
          <a:p>
            <a:pPr algn="ctr">
              <a:lnSpc>
                <a:spcPts val="8259"/>
              </a:lnSpc>
              <a:spcBef>
                <a:spcPct val="0"/>
              </a:spcBef>
            </a:pPr>
            <a:r>
              <a:rPr lang="en-US" sz="5899" spc="58">
                <a:solidFill>
                  <a:srgbClr val="36B7F8"/>
                </a:solidFill>
                <a:latin typeface="ABeeZee"/>
              </a:rPr>
              <a:t>Data Breach</a:t>
            </a:r>
            <a:r>
              <a:rPr lang="en-US" sz="5899" spc="58">
                <a:solidFill>
                  <a:srgbClr val="FF3694"/>
                </a:solidFill>
                <a:latin typeface="ABeeZee"/>
              </a:rPr>
              <a:t> </a:t>
            </a:r>
            <a:r>
              <a:rPr lang="en-US" sz="5899" spc="58">
                <a:solidFill>
                  <a:srgbClr val="F8F9F9"/>
                </a:solidFill>
                <a:latin typeface="ABeeZee"/>
              </a:rPr>
              <a:t>Finder :</a:t>
            </a:r>
          </a:p>
        </p:txBody>
      </p:sp>
      <p:grpSp>
        <p:nvGrpSpPr>
          <p:cNvPr id="6" name="Group 6"/>
          <p:cNvGrpSpPr>
            <a:grpSpLocks noChangeAspect="1"/>
          </p:cNvGrpSpPr>
          <p:nvPr/>
        </p:nvGrpSpPr>
        <p:grpSpPr>
          <a:xfrm>
            <a:off x="1028700" y="1333599"/>
            <a:ext cx="4798725" cy="2752491"/>
            <a:chOff x="0" y="0"/>
            <a:chExt cx="7981950" cy="4578350"/>
          </a:xfrm>
        </p:grpSpPr>
        <p:sp>
          <p:nvSpPr>
            <p:cNvPr id="7" name="Freeform 7"/>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8" name="Freeform 8"/>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9" name="Freeform 9"/>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0" name="Freeform 10"/>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11" name="Freeform 11"/>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2"/>
              <a:stretch>
                <a:fillRect t="-10103" b="-10103"/>
              </a:stretch>
            </a:blipFill>
          </p:spPr>
        </p:sp>
      </p:grpSp>
      <p:pic>
        <p:nvPicPr>
          <p:cNvPr id="12" name="Picture 12"/>
          <p:cNvPicPr>
            <a:picLocks noChangeAspect="1"/>
          </p:cNvPicPr>
          <p:nvPr/>
        </p:nvPicPr>
        <p:blipFill>
          <a:blip r:embed="rId3"/>
          <a:srcRect l="60321" t="32426" r="33553"/>
          <a:stretch>
            <a:fillRect/>
          </a:stretch>
        </p:blipFill>
        <p:spPr>
          <a:xfrm>
            <a:off x="16944048" y="-325560"/>
            <a:ext cx="696494" cy="10938119"/>
          </a:xfrm>
          <a:prstGeom prst="rect">
            <a:avLst/>
          </a:prstGeom>
        </p:spPr>
      </p:pic>
      <p:sp>
        <p:nvSpPr>
          <p:cNvPr id="13" name="AutoShape 13"/>
          <p:cNvSpPr/>
          <p:nvPr/>
        </p:nvSpPr>
        <p:spPr>
          <a:xfrm>
            <a:off x="17650067" y="-152535"/>
            <a:ext cx="1175284" cy="11353800"/>
          </a:xfrm>
          <a:prstGeom prst="rect">
            <a:avLst/>
          </a:prstGeom>
          <a:solidFill>
            <a:srgbClr val="43B0F1"/>
          </a:solidFill>
        </p:spPr>
      </p:sp>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3570" y="5643745"/>
            <a:ext cx="3281756" cy="3179201"/>
          </a:xfrm>
          <a:prstGeom prst="rect">
            <a:avLst/>
          </a:prstGeom>
        </p:spPr>
      </p:pic>
      <p:sp>
        <p:nvSpPr>
          <p:cNvPr id="15" name="TextBox 15"/>
          <p:cNvSpPr txBox="1"/>
          <p:nvPr/>
        </p:nvSpPr>
        <p:spPr>
          <a:xfrm>
            <a:off x="6478731" y="1768784"/>
            <a:ext cx="9656057" cy="1900553"/>
          </a:xfrm>
          <a:prstGeom prst="rect">
            <a:avLst/>
          </a:prstGeom>
        </p:spPr>
        <p:txBody>
          <a:bodyPr lIns="0" tIns="0" rIns="0" bIns="0" rtlCol="0" anchor="t">
            <a:spAutoFit/>
          </a:bodyPr>
          <a:lstStyle/>
          <a:p>
            <a:pPr algn="ctr">
              <a:lnSpc>
                <a:spcPts val="3834"/>
              </a:lnSpc>
              <a:spcBef>
                <a:spcPct val="0"/>
              </a:spcBef>
            </a:pPr>
            <a:r>
              <a:rPr lang="en-US" sz="2738" spc="27">
                <a:solidFill>
                  <a:srgbClr val="FFFFFF"/>
                </a:solidFill>
                <a:latin typeface="Open Sans Light"/>
              </a:rPr>
              <a:t>In our Platform, We will Anonymously search across multiple data breaches to see if your email address, DOB and sensitive data that has been exposed and what actions you should take as a result.</a:t>
            </a:r>
          </a:p>
        </p:txBody>
      </p:sp>
      <p:sp>
        <p:nvSpPr>
          <p:cNvPr id="16" name="TextBox 16"/>
          <p:cNvSpPr txBox="1"/>
          <p:nvPr/>
        </p:nvSpPr>
        <p:spPr>
          <a:xfrm>
            <a:off x="276327" y="5879958"/>
            <a:ext cx="9954262" cy="1012179"/>
          </a:xfrm>
          <a:prstGeom prst="rect">
            <a:avLst/>
          </a:prstGeom>
        </p:spPr>
        <p:txBody>
          <a:bodyPr lIns="0" tIns="0" rIns="0" bIns="0" rtlCol="0" anchor="t">
            <a:spAutoFit/>
          </a:bodyPr>
          <a:lstStyle/>
          <a:p>
            <a:pPr algn="ctr">
              <a:lnSpc>
                <a:spcPts val="8260"/>
              </a:lnSpc>
            </a:pPr>
            <a:r>
              <a:rPr lang="en-US" sz="5900">
                <a:solidFill>
                  <a:srgbClr val="36B7F8"/>
                </a:solidFill>
                <a:latin typeface="ABeeZee"/>
              </a:rPr>
              <a:t>News &amp; </a:t>
            </a:r>
            <a:r>
              <a:rPr lang="en-US" sz="5900">
                <a:solidFill>
                  <a:srgbClr val="FFFFFF"/>
                </a:solidFill>
                <a:latin typeface="ABeeZee"/>
              </a:rPr>
              <a:t>Blogs :</a:t>
            </a:r>
          </a:p>
        </p:txBody>
      </p:sp>
      <p:sp>
        <p:nvSpPr>
          <p:cNvPr id="17" name="TextBox 17"/>
          <p:cNvSpPr txBox="1"/>
          <p:nvPr/>
        </p:nvSpPr>
        <p:spPr>
          <a:xfrm>
            <a:off x="636408" y="7591273"/>
            <a:ext cx="10168412" cy="1921129"/>
          </a:xfrm>
          <a:prstGeom prst="rect">
            <a:avLst/>
          </a:prstGeom>
        </p:spPr>
        <p:txBody>
          <a:bodyPr lIns="0" tIns="0" rIns="0" bIns="0" rtlCol="0" anchor="t">
            <a:spAutoFit/>
          </a:bodyPr>
          <a:lstStyle/>
          <a:p>
            <a:pPr algn="ctr">
              <a:lnSpc>
                <a:spcPts val="3836"/>
              </a:lnSpc>
            </a:pPr>
            <a:r>
              <a:rPr lang="en-US" sz="2740">
                <a:solidFill>
                  <a:srgbClr val="FFFFFF"/>
                </a:solidFill>
                <a:latin typeface="Open Sans Light"/>
              </a:rPr>
              <a:t>Our website will contain various news, blogs and articles related to cyber security and we would also update our website with news on various cyber crimes that are happening all over the world.</a:t>
            </a:r>
          </a:p>
        </p:txBody>
      </p:sp>
      <p:grpSp>
        <p:nvGrpSpPr>
          <p:cNvPr id="18" name="Group 18"/>
          <p:cNvGrpSpPr/>
          <p:nvPr/>
        </p:nvGrpSpPr>
        <p:grpSpPr>
          <a:xfrm>
            <a:off x="-476046" y="6221311"/>
            <a:ext cx="1504746" cy="443774"/>
            <a:chOff x="0" y="0"/>
            <a:chExt cx="1722525" cy="508000"/>
          </a:xfrm>
        </p:grpSpPr>
        <p:sp>
          <p:nvSpPr>
            <p:cNvPr id="19" name="Freeform 19"/>
            <p:cNvSpPr/>
            <p:nvPr/>
          </p:nvSpPr>
          <p:spPr>
            <a:xfrm>
              <a:off x="0" y="49530"/>
              <a:ext cx="1722525" cy="408940"/>
            </a:xfrm>
            <a:custGeom>
              <a:avLst/>
              <a:gdLst/>
              <a:ahLst/>
              <a:cxnLst/>
              <a:rect l="l" t="t" r="r" b="b"/>
              <a:pathLst>
                <a:path w="1722525" h="408940">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grpSp>
        <p:nvGrpSpPr>
          <p:cNvPr id="20" name="Group 20"/>
          <p:cNvGrpSpPr/>
          <p:nvPr/>
        </p:nvGrpSpPr>
        <p:grpSpPr>
          <a:xfrm>
            <a:off x="-476046" y="584926"/>
            <a:ext cx="1504746" cy="443774"/>
            <a:chOff x="0" y="0"/>
            <a:chExt cx="1722525" cy="508000"/>
          </a:xfrm>
        </p:grpSpPr>
        <p:sp>
          <p:nvSpPr>
            <p:cNvPr id="21" name="Freeform 21"/>
            <p:cNvSpPr/>
            <p:nvPr/>
          </p:nvSpPr>
          <p:spPr>
            <a:xfrm>
              <a:off x="0" y="49530"/>
              <a:ext cx="1722525" cy="408940"/>
            </a:xfrm>
            <a:custGeom>
              <a:avLst/>
              <a:gdLst/>
              <a:ahLst/>
              <a:cxnLst/>
              <a:rect l="l" t="t" r="r" b="b"/>
              <a:pathLst>
                <a:path w="1722525" h="408940">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7814" t="32426" r="50567"/>
          <a:stretch>
            <a:fillRect/>
          </a:stretch>
        </p:blipFill>
        <p:spPr>
          <a:xfrm>
            <a:off x="17060217" y="-223004"/>
            <a:ext cx="2458198" cy="10938119"/>
          </a:xfrm>
          <a:prstGeom prst="rect">
            <a:avLst/>
          </a:prstGeom>
        </p:spPr>
      </p:pic>
      <p:sp>
        <p:nvSpPr>
          <p:cNvPr id="3" name="TextBox 3"/>
          <p:cNvSpPr txBox="1"/>
          <p:nvPr/>
        </p:nvSpPr>
        <p:spPr>
          <a:xfrm>
            <a:off x="9514284" y="1460698"/>
            <a:ext cx="7545933" cy="3682802"/>
          </a:xfrm>
          <a:prstGeom prst="rect">
            <a:avLst/>
          </a:prstGeom>
        </p:spPr>
        <p:txBody>
          <a:bodyPr lIns="0" tIns="0" rIns="0" bIns="0" rtlCol="0" anchor="t">
            <a:spAutoFit/>
          </a:bodyPr>
          <a:lstStyle/>
          <a:p>
            <a:pPr>
              <a:lnSpc>
                <a:spcPts val="2781"/>
              </a:lnSpc>
            </a:pPr>
            <a:endParaRPr/>
          </a:p>
          <a:p>
            <a:pPr algn="l">
              <a:lnSpc>
                <a:spcPts val="3299"/>
              </a:lnSpc>
            </a:pPr>
            <a:r>
              <a:rPr lang="en-US" sz="2538" spc="137">
                <a:solidFill>
                  <a:srgbClr val="F8F9F9"/>
                </a:solidFill>
                <a:latin typeface="Open Sans Light"/>
              </a:rPr>
              <a:t>Disposable email address (DEA) technically means an approach where a user’s with a unique email address gets a temporary email address for your current contact. The DEA allow the creation of an email address that passes validity need to sign-up for services and website without having to show your true identity.</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112897"/>
            <a:ext cx="5433311" cy="4258358"/>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3520423" y="6306891"/>
            <a:ext cx="5307732" cy="2779925"/>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2263559" y="7014061"/>
            <a:ext cx="4736015" cy="621602"/>
          </a:xfrm>
          <a:prstGeom prst="rect">
            <a:avLst/>
          </a:prstGeom>
        </p:spPr>
      </p:pic>
      <p:sp>
        <p:nvSpPr>
          <p:cNvPr id="7" name="TextBox 7"/>
          <p:cNvSpPr txBox="1"/>
          <p:nvPr/>
        </p:nvSpPr>
        <p:spPr>
          <a:xfrm>
            <a:off x="3776761" y="430416"/>
            <a:ext cx="12010656" cy="899876"/>
          </a:xfrm>
          <a:prstGeom prst="rect">
            <a:avLst/>
          </a:prstGeom>
        </p:spPr>
        <p:txBody>
          <a:bodyPr lIns="0" tIns="0" rIns="0" bIns="0" rtlCol="0" anchor="t">
            <a:spAutoFit/>
          </a:bodyPr>
          <a:lstStyle/>
          <a:p>
            <a:pPr algn="l">
              <a:lnSpc>
                <a:spcPts val="7126"/>
              </a:lnSpc>
            </a:pPr>
            <a:r>
              <a:rPr lang="en-US" sz="5656" spc="50">
                <a:solidFill>
                  <a:srgbClr val="36B7F8"/>
                </a:solidFill>
                <a:latin typeface="ABeeZee"/>
              </a:rPr>
              <a:t>Temporary E-mail</a:t>
            </a:r>
            <a:r>
              <a:rPr lang="en-US" sz="5656" spc="50">
                <a:solidFill>
                  <a:srgbClr val="FF3694"/>
                </a:solidFill>
                <a:latin typeface="ABeeZee"/>
              </a:rPr>
              <a:t> </a:t>
            </a:r>
            <a:r>
              <a:rPr lang="en-US" sz="5656" spc="50">
                <a:solidFill>
                  <a:srgbClr val="F8F9F9"/>
                </a:solidFill>
                <a:latin typeface="ABeeZee"/>
              </a:rPr>
              <a:t>Generator:</a:t>
            </a:r>
          </a:p>
        </p:txBody>
      </p:sp>
      <p:sp>
        <p:nvSpPr>
          <p:cNvPr id="8" name="TextBox 8"/>
          <p:cNvSpPr txBox="1"/>
          <p:nvPr/>
        </p:nvSpPr>
        <p:spPr>
          <a:xfrm>
            <a:off x="2340959" y="5359897"/>
            <a:ext cx="14263948" cy="908639"/>
          </a:xfrm>
          <a:prstGeom prst="rect">
            <a:avLst/>
          </a:prstGeom>
        </p:spPr>
        <p:txBody>
          <a:bodyPr lIns="0" tIns="0" rIns="0" bIns="0" rtlCol="0" anchor="t">
            <a:spAutoFit/>
          </a:bodyPr>
          <a:lstStyle/>
          <a:p>
            <a:pPr algn="l">
              <a:lnSpc>
                <a:spcPts val="7252"/>
              </a:lnSpc>
            </a:pPr>
            <a:r>
              <a:rPr lang="en-US" sz="5756" spc="51">
                <a:solidFill>
                  <a:srgbClr val="36B7F8"/>
                </a:solidFill>
                <a:latin typeface="ABeeZee"/>
              </a:rPr>
              <a:t>       Password Strength </a:t>
            </a:r>
            <a:r>
              <a:rPr lang="en-US" sz="5756" spc="51">
                <a:solidFill>
                  <a:srgbClr val="FFFFFF"/>
                </a:solidFill>
                <a:latin typeface="ABeeZee"/>
              </a:rPr>
              <a:t>Checker: </a:t>
            </a:r>
          </a:p>
        </p:txBody>
      </p:sp>
      <p:pic>
        <p:nvPicPr>
          <p:cNvPr id="9" name="Picture 9"/>
          <p:cNvPicPr>
            <a:picLocks noChangeAspect="1"/>
          </p:cNvPicPr>
          <p:nvPr/>
        </p:nvPicPr>
        <p:blipFill>
          <a:blip r:embed="rId9"/>
          <a:srcRect l="1244" t="1164" r="1244"/>
          <a:stretch>
            <a:fillRect/>
          </a:stretch>
        </p:blipFill>
        <p:spPr>
          <a:xfrm>
            <a:off x="2438420" y="2441546"/>
            <a:ext cx="6271977" cy="1896288"/>
          </a:xfrm>
          <a:prstGeom prst="rect">
            <a:avLst/>
          </a:prstGeom>
        </p:spPr>
      </p:pic>
      <p:pic>
        <p:nvPicPr>
          <p:cNvPr id="10" name="Picture 10"/>
          <p:cNvPicPr>
            <a:picLocks noChangeAspect="1"/>
          </p:cNvPicPr>
          <p:nvPr/>
        </p:nvPicPr>
        <p:blipFill>
          <a:blip r:embed="rId10"/>
          <a:srcRect/>
          <a:stretch>
            <a:fillRect/>
          </a:stretch>
        </p:blipFill>
        <p:spPr>
          <a:xfrm>
            <a:off x="2438420" y="6712745"/>
            <a:ext cx="6369438" cy="2655662"/>
          </a:xfrm>
          <a:prstGeom prst="rect">
            <a:avLst/>
          </a:prstGeom>
        </p:spPr>
      </p:pic>
      <p:sp>
        <p:nvSpPr>
          <p:cNvPr id="11" name="TextBox 11"/>
          <p:cNvSpPr txBox="1"/>
          <p:nvPr/>
        </p:nvSpPr>
        <p:spPr>
          <a:xfrm>
            <a:off x="9514284" y="6249486"/>
            <a:ext cx="7545933" cy="4101233"/>
          </a:xfrm>
          <a:prstGeom prst="rect">
            <a:avLst/>
          </a:prstGeom>
        </p:spPr>
        <p:txBody>
          <a:bodyPr lIns="0" tIns="0" rIns="0" bIns="0" rtlCol="0" anchor="t">
            <a:spAutoFit/>
          </a:bodyPr>
          <a:lstStyle/>
          <a:p>
            <a:pPr>
              <a:lnSpc>
                <a:spcPts val="2781"/>
              </a:lnSpc>
            </a:pPr>
            <a:endParaRPr/>
          </a:p>
          <a:p>
            <a:pPr>
              <a:lnSpc>
                <a:spcPts val="3299"/>
              </a:lnSpc>
            </a:pPr>
            <a:r>
              <a:rPr lang="en-US" sz="2538" spc="137">
                <a:solidFill>
                  <a:srgbClr val="F8F9F9"/>
                </a:solidFill>
                <a:latin typeface="Open Sans Light"/>
              </a:rPr>
              <a:t>Check how strong and secure is your pasword. Improve the strength of your password to stay safe.</a:t>
            </a:r>
          </a:p>
          <a:p>
            <a:pPr>
              <a:lnSpc>
                <a:spcPts val="3299"/>
              </a:lnSpc>
            </a:pPr>
            <a:r>
              <a:rPr lang="en-US" sz="2538" spc="137">
                <a:solidFill>
                  <a:srgbClr val="F8F9F9"/>
                </a:solidFill>
                <a:latin typeface="Open Sans Light"/>
              </a:rPr>
              <a:t>We would also provide an option in our website through which one can check the strength of their password,alter them according to the suggestions suggested by the website.</a:t>
            </a:r>
          </a:p>
          <a:p>
            <a:pPr algn="l">
              <a:lnSpc>
                <a:spcPts val="3299"/>
              </a:lnSpc>
            </a:pPr>
            <a:endParaRPr lang="en-US" sz="2538" spc="137">
              <a:solidFill>
                <a:srgbClr val="F8F9F9"/>
              </a:solidFill>
              <a:latin typeface="Open Sans Light"/>
            </a:endParaRPr>
          </a:p>
        </p:txBody>
      </p:sp>
      <p:pic>
        <p:nvPicPr>
          <p:cNvPr id="12" name="Picture 1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991019" y="5143500"/>
            <a:ext cx="1451274" cy="1161019"/>
          </a:xfrm>
          <a:prstGeom prst="rect">
            <a:avLst/>
          </a:prstGeom>
        </p:spPr>
      </p:pic>
      <p:pic>
        <p:nvPicPr>
          <p:cNvPr id="13" name="Picture 13"/>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4707206" y="169272"/>
            <a:ext cx="1308191" cy="1161019"/>
          </a:xfrm>
          <a:prstGeom prst="rect">
            <a:avLst/>
          </a:prstGeom>
        </p:spPr>
      </p:pic>
      <p:pic>
        <p:nvPicPr>
          <p:cNvPr id="14" name="Picture 14"/>
          <p:cNvPicPr>
            <a:picLocks noChangeAspect="1"/>
          </p:cNvPicPr>
          <p:nvPr/>
        </p:nvPicPr>
        <p:blipFill>
          <a:blip r:embed="rId2">
            <a:alphaModFix amt="43999"/>
          </a:blip>
          <a:srcRect l="49546" t="33810" r="10096" b="2676"/>
          <a:stretch>
            <a:fillRect/>
          </a:stretch>
        </p:blipFill>
        <p:spPr>
          <a:xfrm rot="-5400000">
            <a:off x="4007245" y="-121224"/>
            <a:ext cx="3134327" cy="7021828"/>
          </a:xfrm>
          <a:prstGeom prst="rect">
            <a:avLst/>
          </a:prstGeom>
        </p:spPr>
      </p:pic>
      <p:pic>
        <p:nvPicPr>
          <p:cNvPr id="15" name="Picture 15"/>
          <p:cNvPicPr>
            <a:picLocks noChangeAspect="1"/>
          </p:cNvPicPr>
          <p:nvPr/>
        </p:nvPicPr>
        <p:blipFill>
          <a:blip r:embed="rId2">
            <a:alphaModFix amt="43999"/>
          </a:blip>
          <a:srcRect l="49546" t="33810" r="10096" b="2676"/>
          <a:stretch>
            <a:fillRect/>
          </a:stretch>
        </p:blipFill>
        <p:spPr>
          <a:xfrm rot="-5400000">
            <a:off x="4007245" y="4551269"/>
            <a:ext cx="3134327" cy="7021828"/>
          </a:xfrm>
          <a:prstGeom prst="rect">
            <a:avLst/>
          </a:prstGeom>
        </p:spPr>
      </p:pic>
      <p:sp>
        <p:nvSpPr>
          <p:cNvPr id="16" name="AutoShape 16"/>
          <p:cNvSpPr/>
          <p:nvPr/>
        </p:nvSpPr>
        <p:spPr>
          <a:xfrm>
            <a:off x="17656536" y="-533400"/>
            <a:ext cx="2521817" cy="11353800"/>
          </a:xfrm>
          <a:prstGeom prst="rect">
            <a:avLst/>
          </a:prstGeom>
          <a:solidFill>
            <a:srgbClr val="43B0F1"/>
          </a:solidFill>
        </p:spPr>
      </p:sp>
      <p:grpSp>
        <p:nvGrpSpPr>
          <p:cNvPr id="17" name="Group 17"/>
          <p:cNvGrpSpPr/>
          <p:nvPr/>
        </p:nvGrpSpPr>
        <p:grpSpPr>
          <a:xfrm>
            <a:off x="811863" y="673135"/>
            <a:ext cx="1095779" cy="443774"/>
            <a:chOff x="0" y="0"/>
            <a:chExt cx="1254369" cy="508000"/>
          </a:xfrm>
        </p:grpSpPr>
        <p:sp>
          <p:nvSpPr>
            <p:cNvPr id="18" name="Freeform 18"/>
            <p:cNvSpPr/>
            <p:nvPr/>
          </p:nvSpPr>
          <p:spPr>
            <a:xfrm>
              <a:off x="0" y="49530"/>
              <a:ext cx="1254369" cy="408940"/>
            </a:xfrm>
            <a:custGeom>
              <a:avLst/>
              <a:gdLst/>
              <a:ahLst/>
              <a:cxnLst/>
              <a:rect l="l" t="t" r="r" b="b"/>
              <a:pathLst>
                <a:path w="1254369" h="408940">
                  <a:moveTo>
                    <a:pt x="1048629" y="0"/>
                  </a:moveTo>
                  <a:cubicBezTo>
                    <a:pt x="948299" y="0"/>
                    <a:pt x="865749" y="72390"/>
                    <a:pt x="846699" y="166370"/>
                  </a:cubicBezTo>
                  <a:lnTo>
                    <a:pt x="0" y="166370"/>
                  </a:lnTo>
                  <a:lnTo>
                    <a:pt x="0" y="242570"/>
                  </a:lnTo>
                  <a:lnTo>
                    <a:pt x="847969" y="242570"/>
                  </a:lnTo>
                  <a:cubicBezTo>
                    <a:pt x="865749" y="337820"/>
                    <a:pt x="949569" y="408940"/>
                    <a:pt x="1049899" y="408940"/>
                  </a:cubicBezTo>
                  <a:cubicBezTo>
                    <a:pt x="1162929" y="408940"/>
                    <a:pt x="1254369" y="317500"/>
                    <a:pt x="1254369" y="204470"/>
                  </a:cubicBezTo>
                  <a:cubicBezTo>
                    <a:pt x="1254369" y="91440"/>
                    <a:pt x="1162929" y="0"/>
                    <a:pt x="1048629" y="0"/>
                  </a:cubicBezTo>
                  <a:close/>
                </a:path>
              </a:pathLst>
            </a:custGeom>
            <a:solidFill>
              <a:srgbClr val="43B0F1"/>
            </a:solidFill>
          </p:spPr>
        </p:sp>
      </p:grpSp>
      <p:grpSp>
        <p:nvGrpSpPr>
          <p:cNvPr id="19" name="Group 19"/>
          <p:cNvGrpSpPr/>
          <p:nvPr/>
        </p:nvGrpSpPr>
        <p:grpSpPr>
          <a:xfrm>
            <a:off x="415250" y="5724010"/>
            <a:ext cx="1089497" cy="443774"/>
            <a:chOff x="0" y="0"/>
            <a:chExt cx="1247177" cy="508000"/>
          </a:xfrm>
        </p:grpSpPr>
        <p:sp>
          <p:nvSpPr>
            <p:cNvPr id="20" name="Freeform 20"/>
            <p:cNvSpPr/>
            <p:nvPr/>
          </p:nvSpPr>
          <p:spPr>
            <a:xfrm>
              <a:off x="0" y="49530"/>
              <a:ext cx="1247177" cy="408940"/>
            </a:xfrm>
            <a:custGeom>
              <a:avLst/>
              <a:gdLst/>
              <a:ahLst/>
              <a:cxnLst/>
              <a:rect l="l" t="t" r="r" b="b"/>
              <a:pathLst>
                <a:path w="1247177" h="408940">
                  <a:moveTo>
                    <a:pt x="1041437" y="0"/>
                  </a:moveTo>
                  <a:cubicBezTo>
                    <a:pt x="941107" y="0"/>
                    <a:pt x="858557" y="72390"/>
                    <a:pt x="839507" y="166370"/>
                  </a:cubicBezTo>
                  <a:lnTo>
                    <a:pt x="0" y="166370"/>
                  </a:lnTo>
                  <a:lnTo>
                    <a:pt x="0" y="242570"/>
                  </a:lnTo>
                  <a:lnTo>
                    <a:pt x="840777" y="242570"/>
                  </a:lnTo>
                  <a:cubicBezTo>
                    <a:pt x="858557" y="337820"/>
                    <a:pt x="942377" y="408940"/>
                    <a:pt x="1042707" y="408940"/>
                  </a:cubicBezTo>
                  <a:cubicBezTo>
                    <a:pt x="1155737" y="408940"/>
                    <a:pt x="1247177" y="317500"/>
                    <a:pt x="1247177" y="204470"/>
                  </a:cubicBezTo>
                  <a:cubicBezTo>
                    <a:pt x="1247177" y="91440"/>
                    <a:pt x="1155737" y="0"/>
                    <a:pt x="1041437" y="0"/>
                  </a:cubicBezTo>
                  <a:close/>
                </a:path>
              </a:pathLst>
            </a:custGeom>
            <a:solidFill>
              <a:srgbClr val="43B0F1"/>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669</Words>
  <Application>Microsoft Office PowerPoint</Application>
  <PresentationFormat>Custom</PresentationFormat>
  <Paragraphs>105</Paragraphs>
  <Slides>12</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12</vt:i4>
      </vt:variant>
    </vt:vector>
  </HeadingPairs>
  <TitlesOfParts>
    <vt:vector size="30" baseType="lpstr">
      <vt:lpstr>Anonymous Pro Bold</vt:lpstr>
      <vt:lpstr>Calibri</vt:lpstr>
      <vt:lpstr>Canva Sans</vt:lpstr>
      <vt:lpstr>Montserrat Classic Bold</vt:lpstr>
      <vt:lpstr>Cerebri Bold</vt:lpstr>
      <vt:lpstr>Acherus Grotesque Light</vt:lpstr>
      <vt:lpstr>ABeeZee</vt:lpstr>
      <vt:lpstr>Cooper Hewitt Heavy Bold Italics</vt:lpstr>
      <vt:lpstr>Open Sans Bold</vt:lpstr>
      <vt:lpstr>Roboto Condensed Bold</vt:lpstr>
      <vt:lpstr>Open Sans Light</vt:lpstr>
      <vt:lpstr>Space Mono</vt:lpstr>
      <vt:lpstr>ABeeZee Bold</vt:lpstr>
      <vt:lpstr>Arial</vt:lpstr>
      <vt:lpstr>Anonymous Pro</vt:lpstr>
      <vt:lpstr>Roboto Condensed</vt:lpstr>
      <vt:lpstr>ABeeZee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Gray Pens Technology Presentation</dc:title>
  <cp:lastModifiedBy>DANISH ALI SIDDIQUI</cp:lastModifiedBy>
  <cp:revision>2</cp:revision>
  <dcterms:created xsi:type="dcterms:W3CDTF">2006-08-16T00:00:00Z</dcterms:created>
  <dcterms:modified xsi:type="dcterms:W3CDTF">2022-10-17T09:39:53Z</dcterms:modified>
  <dc:identifier>DAFKQHhrnpQ</dc:identifier>
</cp:coreProperties>
</file>